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sldIdLst>
    <p:sldId id="296" r:id="rId2"/>
    <p:sldId id="405" r:id="rId3"/>
    <p:sldId id="426" r:id="rId4"/>
    <p:sldId id="382" r:id="rId5"/>
    <p:sldId id="383" r:id="rId6"/>
    <p:sldId id="379" r:id="rId7"/>
    <p:sldId id="430" r:id="rId8"/>
    <p:sldId id="399" r:id="rId9"/>
    <p:sldId id="429" r:id="rId10"/>
    <p:sldId id="427" r:id="rId11"/>
    <p:sldId id="428" r:id="rId12"/>
    <p:sldId id="408" r:id="rId13"/>
    <p:sldId id="368" r:id="rId14"/>
    <p:sldId id="407" r:id="rId15"/>
    <p:sldId id="413" r:id="rId16"/>
    <p:sldId id="431" r:id="rId17"/>
    <p:sldId id="386" r:id="rId18"/>
    <p:sldId id="432" r:id="rId19"/>
    <p:sldId id="410" r:id="rId20"/>
    <p:sldId id="362" r:id="rId21"/>
    <p:sldId id="412" r:id="rId22"/>
    <p:sldId id="370" r:id="rId23"/>
    <p:sldId id="371" r:id="rId24"/>
    <p:sldId id="418" r:id="rId25"/>
    <p:sldId id="417" r:id="rId26"/>
    <p:sldId id="416" r:id="rId27"/>
    <p:sldId id="415" r:id="rId28"/>
    <p:sldId id="365" r:id="rId29"/>
    <p:sldId id="366" r:id="rId30"/>
    <p:sldId id="391" r:id="rId31"/>
    <p:sldId id="390" r:id="rId32"/>
    <p:sldId id="419" r:id="rId33"/>
    <p:sldId id="389" r:id="rId34"/>
    <p:sldId id="358" r:id="rId35"/>
    <p:sldId id="359" r:id="rId36"/>
    <p:sldId id="361" r:id="rId37"/>
    <p:sldId id="384" r:id="rId38"/>
    <p:sldId id="372" r:id="rId39"/>
    <p:sldId id="377" r:id="rId40"/>
    <p:sldId id="411" r:id="rId41"/>
    <p:sldId id="363" r:id="rId42"/>
    <p:sldId id="421" r:id="rId43"/>
    <p:sldId id="393" r:id="rId44"/>
    <p:sldId id="392" r:id="rId45"/>
    <p:sldId id="420" r:id="rId46"/>
    <p:sldId id="433" r:id="rId47"/>
    <p:sldId id="435" r:id="rId48"/>
    <p:sldId id="375" r:id="rId49"/>
    <p:sldId id="374" r:id="rId50"/>
    <p:sldId id="423" r:id="rId51"/>
    <p:sldId id="397" r:id="rId52"/>
    <p:sldId id="424" r:id="rId53"/>
    <p:sldId id="434" r:id="rId54"/>
    <p:sldId id="425" r:id="rId55"/>
    <p:sldId id="376" r:id="rId56"/>
    <p:sldId id="414" r:id="rId57"/>
    <p:sldId id="402" r:id="rId58"/>
    <p:sldId id="403" r:id="rId59"/>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66"/>
    <a:srgbClr val="02A84C"/>
    <a:srgbClr val="DFECE5"/>
    <a:srgbClr val="DC1A0B"/>
    <a:srgbClr val="23A1CF"/>
    <a:srgbClr val="339933"/>
    <a:srgbClr val="DADAD8"/>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0"/>
    <p:restoredTop sz="94607"/>
  </p:normalViewPr>
  <p:slideViewPr>
    <p:cSldViewPr>
      <p:cViewPr varScale="1">
        <p:scale>
          <a:sx n="124" d="100"/>
          <a:sy n="124" d="100"/>
        </p:scale>
        <p:origin x="1752" y="16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6ED58252-4E3D-4CAA-9E43-27D06BA90795}" type="datetimeFigureOut">
              <a:rPr lang="ru-RU"/>
              <a:pPr>
                <a:defRPr/>
              </a:pPr>
              <a:t>26.02.2025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3310DC70-21F5-4E8B-82F8-5A1128BCF643}" type="slidenum">
              <a:rPr lang="ru-RU" altLang="ru-RU"/>
              <a:pPr>
                <a:defRPr/>
              </a:pPr>
              <a:t>‹#›</a:t>
            </a:fld>
            <a:endParaRPr lang="ru-RU" altLang="ru-RU"/>
          </a:p>
        </p:txBody>
      </p:sp>
    </p:spTree>
    <p:extLst>
      <p:ext uri="{BB962C8B-B14F-4D97-AF65-F5344CB8AC3E}">
        <p14:creationId xmlns:p14="http://schemas.microsoft.com/office/powerpoint/2010/main" val="25607472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ru-RU" dirty="0"/>
          </a:p>
        </p:txBody>
      </p:sp>
    </p:spTree>
    <p:extLst>
      <p:ext uri="{BB962C8B-B14F-4D97-AF65-F5344CB8AC3E}">
        <p14:creationId xmlns:p14="http://schemas.microsoft.com/office/powerpoint/2010/main" val="3622793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15</a:t>
            </a:fld>
            <a:endParaRPr lang="ru-RU" altLang="ru-RU"/>
          </a:p>
        </p:txBody>
      </p:sp>
    </p:spTree>
    <p:extLst>
      <p:ext uri="{BB962C8B-B14F-4D97-AF65-F5344CB8AC3E}">
        <p14:creationId xmlns:p14="http://schemas.microsoft.com/office/powerpoint/2010/main" val="1122623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16</a:t>
            </a:fld>
            <a:endParaRPr lang="ru-RU" altLang="ru-RU"/>
          </a:p>
        </p:txBody>
      </p:sp>
    </p:spTree>
    <p:extLst>
      <p:ext uri="{BB962C8B-B14F-4D97-AF65-F5344CB8AC3E}">
        <p14:creationId xmlns:p14="http://schemas.microsoft.com/office/powerpoint/2010/main" val="221955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26</a:t>
            </a:fld>
            <a:endParaRPr lang="ru-RU" altLang="ru-RU"/>
          </a:p>
        </p:txBody>
      </p:sp>
    </p:spTree>
    <p:extLst>
      <p:ext uri="{BB962C8B-B14F-4D97-AF65-F5344CB8AC3E}">
        <p14:creationId xmlns:p14="http://schemas.microsoft.com/office/powerpoint/2010/main" val="3385971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41</a:t>
            </a:fld>
            <a:endParaRPr lang="ru-RU" altLang="ru-RU"/>
          </a:p>
        </p:txBody>
      </p:sp>
    </p:spTree>
    <p:extLst>
      <p:ext uri="{BB962C8B-B14F-4D97-AF65-F5344CB8AC3E}">
        <p14:creationId xmlns:p14="http://schemas.microsoft.com/office/powerpoint/2010/main" val="3281691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ru-RU"/>
              <a:t>In January 2015 all magnetic elements with vacuum chambers are installed in the experimental area. Power supplies for the separator are shown in the lower picture.</a:t>
            </a:r>
            <a:endParaRPr lang="ru-RU" altLang="ru-RU"/>
          </a:p>
        </p:txBody>
      </p:sp>
      <p:sp>
        <p:nvSpPr>
          <p:cNvPr id="6861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18E435-A598-4BCE-8B73-6DFCAFA9C4C7}" type="slidenum">
              <a:rPr lang="ru-RU" altLang="ru-RU" smtClean="0"/>
              <a:pPr/>
              <a:t>51</a:t>
            </a:fld>
            <a:endParaRPr lang="ru-RU" altLang="ru-RU"/>
          </a:p>
        </p:txBody>
      </p:sp>
    </p:spTree>
    <p:extLst>
      <p:ext uri="{BB962C8B-B14F-4D97-AF65-F5344CB8AC3E}">
        <p14:creationId xmlns:p14="http://schemas.microsoft.com/office/powerpoint/2010/main" val="459557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ru-RU"/>
              <a:t>In January 2015 all magnetic elements with vacuum chambers are installed in the experimental area. Power supplies for the separator are shown in the lower picture.</a:t>
            </a:r>
            <a:endParaRPr lang="ru-RU" altLang="ru-RU"/>
          </a:p>
        </p:txBody>
      </p:sp>
      <p:sp>
        <p:nvSpPr>
          <p:cNvPr id="6861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18E435-A598-4BCE-8B73-6DFCAFA9C4C7}" type="slidenum">
              <a:rPr lang="ru-RU" altLang="ru-RU" smtClean="0"/>
              <a:pPr/>
              <a:t>52</a:t>
            </a:fld>
            <a:endParaRPr lang="ru-RU" altLang="ru-RU"/>
          </a:p>
        </p:txBody>
      </p:sp>
    </p:spTree>
    <p:extLst>
      <p:ext uri="{BB962C8B-B14F-4D97-AF65-F5344CB8AC3E}">
        <p14:creationId xmlns:p14="http://schemas.microsoft.com/office/powerpoint/2010/main" val="1356922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extLst>
      <p:ext uri="{BB962C8B-B14F-4D97-AF65-F5344CB8AC3E}">
        <p14:creationId xmlns:p14="http://schemas.microsoft.com/office/powerpoint/2010/main" val="602597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extLst>
      <p:ext uri="{BB962C8B-B14F-4D97-AF65-F5344CB8AC3E}">
        <p14:creationId xmlns:p14="http://schemas.microsoft.com/office/powerpoint/2010/main" val="1815071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extLst>
      <p:ext uri="{BB962C8B-B14F-4D97-AF65-F5344CB8AC3E}">
        <p14:creationId xmlns:p14="http://schemas.microsoft.com/office/powerpoint/2010/main" val="3365202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8</a:t>
            </a:fld>
            <a:endParaRPr lang="ru-RU" altLang="ru-RU"/>
          </a:p>
        </p:txBody>
      </p:sp>
    </p:spTree>
    <p:extLst>
      <p:ext uri="{BB962C8B-B14F-4D97-AF65-F5344CB8AC3E}">
        <p14:creationId xmlns:p14="http://schemas.microsoft.com/office/powerpoint/2010/main" val="1833081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9</a:t>
            </a:fld>
            <a:endParaRPr lang="ru-RU" altLang="ru-RU"/>
          </a:p>
        </p:txBody>
      </p:sp>
    </p:spTree>
    <p:extLst>
      <p:ext uri="{BB962C8B-B14F-4D97-AF65-F5344CB8AC3E}">
        <p14:creationId xmlns:p14="http://schemas.microsoft.com/office/powerpoint/2010/main" val="2933945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10</a:t>
            </a:fld>
            <a:endParaRPr lang="ru-RU" altLang="ru-RU"/>
          </a:p>
        </p:txBody>
      </p:sp>
    </p:spTree>
    <p:extLst>
      <p:ext uri="{BB962C8B-B14F-4D97-AF65-F5344CB8AC3E}">
        <p14:creationId xmlns:p14="http://schemas.microsoft.com/office/powerpoint/2010/main" val="361466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11</a:t>
            </a:fld>
            <a:endParaRPr lang="ru-RU" altLang="ru-RU"/>
          </a:p>
        </p:txBody>
      </p:sp>
    </p:spTree>
    <p:extLst>
      <p:ext uri="{BB962C8B-B14F-4D97-AF65-F5344CB8AC3E}">
        <p14:creationId xmlns:p14="http://schemas.microsoft.com/office/powerpoint/2010/main" val="244596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14</a:t>
            </a:fld>
            <a:endParaRPr lang="ru-RU" altLang="ru-RU"/>
          </a:p>
        </p:txBody>
      </p:sp>
    </p:spTree>
    <p:extLst>
      <p:ext uri="{BB962C8B-B14F-4D97-AF65-F5344CB8AC3E}">
        <p14:creationId xmlns:p14="http://schemas.microsoft.com/office/powerpoint/2010/main" val="1477141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461E6BE3-E1DE-44B2-B7C8-744F7A4CBEE3}" type="slidenum">
              <a:rPr lang="ru-RU" altLang="ru-RU"/>
              <a:pPr>
                <a:defRPr/>
              </a:pPr>
              <a:t>‹#›</a:t>
            </a:fld>
            <a:endParaRPr lang="ru-RU" altLang="ru-RU"/>
          </a:p>
        </p:txBody>
      </p:sp>
    </p:spTree>
    <p:extLst>
      <p:ext uri="{BB962C8B-B14F-4D97-AF65-F5344CB8AC3E}">
        <p14:creationId xmlns:p14="http://schemas.microsoft.com/office/powerpoint/2010/main" val="1344978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B00F7653-13FD-40E5-8DD3-A0FB25069E47}" type="slidenum">
              <a:rPr lang="ru-RU" altLang="ru-RU"/>
              <a:pPr>
                <a:defRPr/>
              </a:pPr>
              <a:t>‹#›</a:t>
            </a:fld>
            <a:endParaRPr lang="ru-RU" altLang="ru-RU"/>
          </a:p>
        </p:txBody>
      </p:sp>
    </p:spTree>
    <p:extLst>
      <p:ext uri="{BB962C8B-B14F-4D97-AF65-F5344CB8AC3E}">
        <p14:creationId xmlns:p14="http://schemas.microsoft.com/office/powerpoint/2010/main" val="2156509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490F7B9-DEC4-4387-8081-C9B8308E60C3}" type="slidenum">
              <a:rPr lang="ru-RU" altLang="ru-RU"/>
              <a:pPr>
                <a:defRPr/>
              </a:pPr>
              <a:t>‹#›</a:t>
            </a:fld>
            <a:endParaRPr lang="ru-RU" altLang="ru-RU"/>
          </a:p>
        </p:txBody>
      </p:sp>
    </p:spTree>
    <p:extLst>
      <p:ext uri="{BB962C8B-B14F-4D97-AF65-F5344CB8AC3E}">
        <p14:creationId xmlns:p14="http://schemas.microsoft.com/office/powerpoint/2010/main" val="264277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80B2FAD5-7FD1-401F-8031-8C3AE84A49F6}" type="slidenum">
              <a:rPr lang="ru-RU" altLang="ru-RU"/>
              <a:pPr>
                <a:defRPr/>
              </a:pPr>
              <a:t>‹#›</a:t>
            </a:fld>
            <a:endParaRPr lang="ru-RU" altLang="ru-RU"/>
          </a:p>
        </p:txBody>
      </p:sp>
    </p:spTree>
    <p:extLst>
      <p:ext uri="{BB962C8B-B14F-4D97-AF65-F5344CB8AC3E}">
        <p14:creationId xmlns:p14="http://schemas.microsoft.com/office/powerpoint/2010/main" val="3313518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457200" y="274638"/>
            <a:ext cx="8229600" cy="1143000"/>
          </a:xfrm>
        </p:spPr>
        <p:txBody>
          <a:bodyPr/>
          <a:lstStyle/>
          <a:p>
            <a:r>
              <a:rPr lang="ru-RU"/>
              <a:t>Образец заголовка</a:t>
            </a:r>
          </a:p>
        </p:txBody>
      </p:sp>
      <p:sp>
        <p:nvSpPr>
          <p:cNvPr id="3" name="Объект 2"/>
          <p:cNvSpPr>
            <a:spLocks noGrp="1"/>
          </p:cNvSpPr>
          <p:nvPr>
            <p:ph sz="quarter" idx="1"/>
          </p:nvPr>
        </p:nvSpPr>
        <p:spPr>
          <a:xfrm>
            <a:off x="457200" y="1600200"/>
            <a:ext cx="40386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4648200" y="1600200"/>
            <a:ext cx="40386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457200" y="3938588"/>
            <a:ext cx="40386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4648200" y="3938588"/>
            <a:ext cx="40386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1F00A40A-9572-4927-98DB-350797180016}" type="slidenum">
              <a:rPr lang="ru-RU" altLang="ru-RU"/>
              <a:pPr>
                <a:defRPr/>
              </a:pPr>
              <a:t>‹#›</a:t>
            </a:fld>
            <a:endParaRPr lang="ru-RU" altLang="ru-RU"/>
          </a:p>
        </p:txBody>
      </p:sp>
    </p:spTree>
    <p:extLst>
      <p:ext uri="{BB962C8B-B14F-4D97-AF65-F5344CB8AC3E}">
        <p14:creationId xmlns:p14="http://schemas.microsoft.com/office/powerpoint/2010/main" val="3693151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457200" y="274638"/>
            <a:ext cx="8229600" cy="58515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3" name="Rectangle 4"/>
          <p:cNvSpPr>
            <a:spLocks noGrp="1" noChangeArrowheads="1"/>
          </p:cNvSpPr>
          <p:nvPr>
            <p:ph type="dt" sz="half" idx="10"/>
          </p:nvPr>
        </p:nvSpPr>
        <p:spPr/>
        <p:txBody>
          <a:bodyPr/>
          <a:lstStyle>
            <a:lvl1pPr fontAlgn="auto">
              <a:spcBef>
                <a:spcPts val="0"/>
              </a:spcBef>
              <a:spcAft>
                <a:spcPts val="0"/>
              </a:spcAft>
              <a:defRPr>
                <a:solidFill>
                  <a:schemeClr val="tx1">
                    <a:tint val="75000"/>
                  </a:schemeClr>
                </a:solidFill>
                <a:latin typeface="+mn-lt"/>
                <a:ea typeface="+mn-ea"/>
                <a:cs typeface="+mn-cs"/>
              </a:defRPr>
            </a:lvl1pPr>
          </a:lstStyle>
          <a:p>
            <a:pPr>
              <a:defRPr/>
            </a:pPr>
            <a:endParaRPr lang="ru-RU"/>
          </a:p>
        </p:txBody>
      </p:sp>
      <p:sp>
        <p:nvSpPr>
          <p:cNvPr id="4" name="Rectangle 5"/>
          <p:cNvSpPr>
            <a:spLocks noGrp="1" noChangeArrowheads="1"/>
          </p:cNvSpPr>
          <p:nvPr>
            <p:ph type="ftr" sz="quarter" idx="11"/>
          </p:nvPr>
        </p:nvSpPr>
        <p:spPr/>
        <p:txBody>
          <a:bodyPr/>
          <a:lstStyle>
            <a:lvl1pPr>
              <a:defRPr/>
            </a:lvl1pPr>
          </a:lstStyle>
          <a:p>
            <a:pPr>
              <a:defRPr/>
            </a:pPr>
            <a:endParaRPr lang="ru-RU"/>
          </a:p>
        </p:txBody>
      </p:sp>
      <p:sp>
        <p:nvSpPr>
          <p:cNvPr id="5" name="Rectangle 6"/>
          <p:cNvSpPr>
            <a:spLocks noGrp="1" noChangeArrowheads="1"/>
          </p:cNvSpPr>
          <p:nvPr>
            <p:ph type="sldNum" sz="quarter" idx="12"/>
          </p:nvPr>
        </p:nvSpPr>
        <p:spPr/>
        <p:txBody>
          <a:bodyPr/>
          <a:lstStyle>
            <a:lvl1pPr>
              <a:defRPr/>
            </a:lvl1pPr>
          </a:lstStyle>
          <a:p>
            <a:pPr>
              <a:defRPr/>
            </a:pPr>
            <a:fld id="{CDD68371-3A7F-4A5B-B931-292F9F3A14B1}" type="slidenum">
              <a:rPr lang="ru-RU"/>
              <a:pPr>
                <a:defRPr/>
              </a:pPr>
              <a:t>‹#›</a:t>
            </a:fld>
            <a:endParaRPr lang="ru-RU"/>
          </a:p>
        </p:txBody>
      </p:sp>
    </p:spTree>
    <p:extLst>
      <p:ext uri="{BB962C8B-B14F-4D97-AF65-F5344CB8AC3E}">
        <p14:creationId xmlns:p14="http://schemas.microsoft.com/office/powerpoint/2010/main" val="1804272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35C65F-31C9-4B29-AE8C-A6F6B37CA7B9}" type="slidenum">
              <a:rPr lang="ru-RU" altLang="ru-RU"/>
              <a:pPr>
                <a:defRPr/>
              </a:pPr>
              <a:t>‹#›</a:t>
            </a:fld>
            <a:endParaRPr lang="ru-RU" altLang="ru-RU"/>
          </a:p>
        </p:txBody>
      </p:sp>
    </p:spTree>
    <p:extLst>
      <p:ext uri="{BB962C8B-B14F-4D97-AF65-F5344CB8AC3E}">
        <p14:creationId xmlns:p14="http://schemas.microsoft.com/office/powerpoint/2010/main" val="3191044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9E957193-F6A1-4E8C-AB9F-155A61A1B2D1}" type="slidenum">
              <a:rPr lang="ru-RU" altLang="ru-RU"/>
              <a:pPr>
                <a:defRPr/>
              </a:pPr>
              <a:t>‹#›</a:t>
            </a:fld>
            <a:endParaRPr lang="ru-RU" altLang="ru-RU"/>
          </a:p>
        </p:txBody>
      </p:sp>
    </p:spTree>
    <p:extLst>
      <p:ext uri="{BB962C8B-B14F-4D97-AF65-F5344CB8AC3E}">
        <p14:creationId xmlns:p14="http://schemas.microsoft.com/office/powerpoint/2010/main" val="419430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B28E3972-E6F1-4323-B8EB-65E3A9A035F0}" type="slidenum">
              <a:rPr lang="ru-RU" altLang="ru-RU"/>
              <a:pPr>
                <a:defRPr/>
              </a:pPr>
              <a:t>‹#›</a:t>
            </a:fld>
            <a:endParaRPr lang="ru-RU" altLang="ru-RU"/>
          </a:p>
        </p:txBody>
      </p:sp>
    </p:spTree>
    <p:extLst>
      <p:ext uri="{BB962C8B-B14F-4D97-AF65-F5344CB8AC3E}">
        <p14:creationId xmlns:p14="http://schemas.microsoft.com/office/powerpoint/2010/main" val="33886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1C40135E-EAB3-491B-8318-5EE9DA3F3C43}" type="slidenum">
              <a:rPr lang="ru-RU" altLang="ru-RU"/>
              <a:pPr>
                <a:defRPr/>
              </a:pPr>
              <a:t>‹#›</a:t>
            </a:fld>
            <a:endParaRPr lang="ru-RU" altLang="ru-RU"/>
          </a:p>
        </p:txBody>
      </p:sp>
    </p:spTree>
    <p:extLst>
      <p:ext uri="{BB962C8B-B14F-4D97-AF65-F5344CB8AC3E}">
        <p14:creationId xmlns:p14="http://schemas.microsoft.com/office/powerpoint/2010/main" val="766267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3FCEA0A1-324F-4F82-9217-E7AEB3D6CBFF}" type="slidenum">
              <a:rPr lang="ru-RU" altLang="ru-RU"/>
              <a:pPr>
                <a:defRPr/>
              </a:pPr>
              <a:t>‹#›</a:t>
            </a:fld>
            <a:endParaRPr lang="ru-RU" altLang="ru-RU"/>
          </a:p>
        </p:txBody>
      </p:sp>
    </p:spTree>
    <p:extLst>
      <p:ext uri="{BB962C8B-B14F-4D97-AF65-F5344CB8AC3E}">
        <p14:creationId xmlns:p14="http://schemas.microsoft.com/office/powerpoint/2010/main" val="4105226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192BF406-6DEC-4C76-AA8E-AF27C51A7329}" type="slidenum">
              <a:rPr lang="ru-RU" altLang="ru-RU"/>
              <a:pPr>
                <a:defRPr/>
              </a:pPr>
              <a:t>‹#›</a:t>
            </a:fld>
            <a:endParaRPr lang="ru-RU" altLang="ru-RU"/>
          </a:p>
        </p:txBody>
      </p:sp>
    </p:spTree>
    <p:extLst>
      <p:ext uri="{BB962C8B-B14F-4D97-AF65-F5344CB8AC3E}">
        <p14:creationId xmlns:p14="http://schemas.microsoft.com/office/powerpoint/2010/main" val="268406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9A763DBD-50BF-452F-B42B-2129CDF94B9B}" type="slidenum">
              <a:rPr lang="ru-RU" altLang="ru-RU"/>
              <a:pPr>
                <a:defRPr/>
              </a:pPr>
              <a:t>‹#›</a:t>
            </a:fld>
            <a:endParaRPr lang="ru-RU" altLang="ru-RU"/>
          </a:p>
        </p:txBody>
      </p:sp>
    </p:spTree>
    <p:extLst>
      <p:ext uri="{BB962C8B-B14F-4D97-AF65-F5344CB8AC3E}">
        <p14:creationId xmlns:p14="http://schemas.microsoft.com/office/powerpoint/2010/main" val="1133316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1861B5F3-3C40-4E41-B601-1D50EF6C06FE}" type="slidenum">
              <a:rPr lang="ru-RU" altLang="ru-RU"/>
              <a:pPr>
                <a:defRPr/>
              </a:pPr>
              <a:t>‹#›</a:t>
            </a:fld>
            <a:endParaRPr lang="ru-RU" altLang="ru-RU"/>
          </a:p>
        </p:txBody>
      </p:sp>
    </p:spTree>
    <p:extLst>
      <p:ext uri="{BB962C8B-B14F-4D97-AF65-F5344CB8AC3E}">
        <p14:creationId xmlns:p14="http://schemas.microsoft.com/office/powerpoint/2010/main" val="2318864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CE63934A-9D3B-4A2F-A175-DDDDAE4285CF}"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0.w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284412"/>
            <a:ext cx="7772400" cy="2289175"/>
          </a:xfrm>
        </p:spPr>
        <p:txBody>
          <a:bodyPr/>
          <a:lstStyle/>
          <a:p>
            <a:pPr eaLnBrk="1" hangingPunct="1"/>
            <a:r>
              <a:rPr lang="ru-RU" altLang="ru-RU" b="1" dirty="0">
                <a:solidFill>
                  <a:srgbClr val="FFFF66"/>
                </a:solidFill>
                <a:latin typeface="Times New Roman" panose="02020603050405020304" pitchFamily="18" charset="0"/>
              </a:rPr>
              <a:t>Получение пучков радиоактивных ядер</a:t>
            </a:r>
            <a:br>
              <a:rPr lang="ru-RU" altLang="ru-RU" b="1" dirty="0">
                <a:solidFill>
                  <a:srgbClr val="FFFF66"/>
                </a:solidFill>
                <a:latin typeface="Times New Roman" panose="02020603050405020304" pitchFamily="18" charset="0"/>
              </a:rPr>
            </a:br>
            <a:r>
              <a:rPr lang="ru-RU" altLang="ru-RU" b="1" dirty="0">
                <a:solidFill>
                  <a:srgbClr val="FFFF66"/>
                </a:solidFill>
                <a:latin typeface="Times New Roman" panose="02020603050405020304" pitchFamily="18" charset="0"/>
              </a:rPr>
              <a:t>(</a:t>
            </a:r>
            <a:r>
              <a:rPr lang="en-US" altLang="ru-RU" b="1" dirty="0">
                <a:solidFill>
                  <a:srgbClr val="FFFF66"/>
                </a:solidFill>
                <a:latin typeface="Times New Roman" panose="02020603050405020304" pitchFamily="18" charset="0"/>
              </a:rPr>
              <a:t>RIB)</a:t>
            </a:r>
            <a:endParaRPr lang="ru-RU" altLang="ru-RU" b="1" dirty="0">
              <a:solidFill>
                <a:srgbClr val="FFFF66"/>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533400" y="76201"/>
            <a:ext cx="8229600" cy="816838"/>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Нейтронные звёзды</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4A34573-6A1B-9A3D-1CDE-BEF683205613}"/>
              </a:ext>
            </a:extLst>
          </p:cNvPr>
          <p:cNvSpPr txBox="1"/>
          <p:nvPr/>
        </p:nvSpPr>
        <p:spPr>
          <a:xfrm>
            <a:off x="154710" y="840566"/>
            <a:ext cx="8834579" cy="2308324"/>
          </a:xfrm>
          <a:prstGeom prst="rect">
            <a:avLst/>
          </a:prstGeom>
          <a:noFill/>
        </p:spPr>
        <p:txBody>
          <a:bodyPr wrap="square">
            <a:spAutoFit/>
          </a:bodyPr>
          <a:lstStyle/>
          <a:p>
            <a:pPr algn="just"/>
            <a:r>
              <a:rPr lang="ru-RU" b="1" dirty="0">
                <a:latin typeface="Times New Roman" panose="02020603050405020304" pitchFamily="18" charset="0"/>
                <a:cs typeface="Times New Roman" panose="02020603050405020304" pitchFamily="18" charset="0"/>
              </a:rPr>
              <a:t>Остатки коллапса сверхновых. Это самый компактный звездный объект после черных дыр. Пульсары и </a:t>
            </a:r>
            <a:r>
              <a:rPr lang="ru-RU" b="1" dirty="0" err="1">
                <a:latin typeface="Times New Roman" panose="02020603050405020304" pitchFamily="18" charset="0"/>
                <a:cs typeface="Times New Roman" panose="02020603050405020304" pitchFamily="18" charset="0"/>
              </a:rPr>
              <a:t>магнетары</a:t>
            </a:r>
            <a:r>
              <a:rPr lang="ru-RU" b="1" dirty="0">
                <a:latin typeface="Times New Roman" panose="02020603050405020304" pitchFamily="18" charset="0"/>
                <a:cs typeface="Times New Roman" panose="02020603050405020304" pitchFamily="18" charset="0"/>
              </a:rPr>
              <a:t>, генерируют самые мощные магнитные поля во Вселенной, являются нейтронными звездами. Моделирование их внутренней коры необходимо для понимания процесса остывания звезд, а также видимых нарушений (сбоев). Кора состоит из </a:t>
            </a:r>
            <a:r>
              <a:rPr lang="ru-RU" b="1" dirty="0" err="1">
                <a:solidFill>
                  <a:srgbClr val="FF3300"/>
                </a:solidFill>
                <a:latin typeface="Times New Roman" panose="02020603050405020304" pitchFamily="18" charset="0"/>
                <a:cs typeface="Times New Roman" panose="02020603050405020304" pitchFamily="18" charset="0"/>
              </a:rPr>
              <a:t>нейтроно</a:t>
            </a:r>
            <a:r>
              <a:rPr lang="ru-RU" b="1" dirty="0">
                <a:solidFill>
                  <a:srgbClr val="FF3300"/>
                </a:solidFill>
                <a:latin typeface="Times New Roman" panose="02020603050405020304" pitchFamily="18" charset="0"/>
                <a:cs typeface="Times New Roman" panose="02020603050405020304" pitchFamily="18" charset="0"/>
              </a:rPr>
              <a:t>-избыточных ядер, погруженных в нейтронный газ</a:t>
            </a:r>
            <a:r>
              <a:rPr lang="ru-RU" b="1" dirty="0">
                <a:latin typeface="Times New Roman" panose="02020603050405020304" pitchFamily="18" charset="0"/>
                <a:cs typeface="Times New Roman" panose="02020603050405020304" pitchFamily="18" charset="0"/>
              </a:rPr>
              <a:t>. Объяснением сбоев могут быть вихри (квантовые торнадо), действующие в ядерной материи нейтронной звезды. Исследование экзотических ядер необходимо для понимания решающей роли </a:t>
            </a:r>
            <a:r>
              <a:rPr lang="ru-RU" b="1" dirty="0">
                <a:solidFill>
                  <a:srgbClr val="FF3300"/>
                </a:solidFill>
                <a:latin typeface="Times New Roman" panose="02020603050405020304" pitchFamily="18" charset="0"/>
                <a:cs typeface="Times New Roman" panose="02020603050405020304" pitchFamily="18" charset="0"/>
              </a:rPr>
              <a:t>сверхтекучести</a:t>
            </a:r>
            <a:r>
              <a:rPr lang="ru-RU" b="1" dirty="0">
                <a:latin typeface="Times New Roman" panose="02020603050405020304" pitchFamily="18" charset="0"/>
                <a:cs typeface="Times New Roman" panose="02020603050405020304" pitchFamily="18" charset="0"/>
              </a:rPr>
              <a:t> в этих системах.</a:t>
            </a:r>
            <a:endParaRPr lang="en-RU" b="1"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A3558ECA-02EA-3D84-C578-4ACBECB2EDA4}"/>
              </a:ext>
            </a:extLst>
          </p:cNvPr>
          <p:cNvSpPr txBox="1"/>
          <p:nvPr/>
        </p:nvSpPr>
        <p:spPr>
          <a:xfrm>
            <a:off x="284205" y="5901232"/>
            <a:ext cx="4800600" cy="954107"/>
          </a:xfrm>
          <a:prstGeom prst="rect">
            <a:avLst/>
          </a:prstGeom>
          <a:noFill/>
        </p:spPr>
        <p:txBody>
          <a:bodyPr wrap="square">
            <a:spAutoFit/>
          </a:bodyPr>
          <a:lstStyle/>
          <a:p>
            <a:pPr algn="just"/>
            <a:r>
              <a:rPr lang="en-GB" sz="1400" b="1" i="1" dirty="0">
                <a:solidFill>
                  <a:schemeClr val="accent2"/>
                </a:solidFill>
                <a:effectLst/>
                <a:latin typeface="Times New Roman" panose="02020603050405020304" pitchFamily="18" charset="0"/>
                <a:cs typeface="Times New Roman" panose="02020603050405020304" pitchFamily="18" charset="0"/>
              </a:rPr>
              <a:t>Image of the Cat's Eye Nebula obtained with the Nordic Optical Telescope at La Palma. Rings (displayed in blue in order to better visualise them), are located in the inner regions of the large filamentary halo of the nebula.</a:t>
            </a:r>
            <a:endParaRPr lang="en-GB" sz="1400" b="1" dirty="0">
              <a:solidFill>
                <a:schemeClr val="accent2"/>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D37EBA5-E71C-9D4F-9C87-4E3AD8377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720" y="3295814"/>
            <a:ext cx="2971800" cy="26014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ADC4F3-BBF4-2D26-9372-69DEE556CF92}"/>
              </a:ext>
            </a:extLst>
          </p:cNvPr>
          <p:cNvPicPr>
            <a:picLocks noChangeAspect="1"/>
          </p:cNvPicPr>
          <p:nvPr/>
        </p:nvPicPr>
        <p:blipFill rotWithShape="1">
          <a:blip r:embed="rId4">
            <a:extLst>
              <a:ext uri="{28A0092B-C50C-407E-A947-70E740481C1C}">
                <a14:useLocalDpi xmlns:a14="http://schemas.microsoft.com/office/drawing/2010/main" val="0"/>
              </a:ext>
            </a:extLst>
          </a:blip>
          <a:srcRect r="1053"/>
          <a:stretch/>
        </p:blipFill>
        <p:spPr>
          <a:xfrm>
            <a:off x="5177481" y="3236870"/>
            <a:ext cx="3581400" cy="3505200"/>
          </a:xfrm>
          <a:prstGeom prst="rect">
            <a:avLst/>
          </a:prstGeom>
        </p:spPr>
      </p:pic>
      <p:sp>
        <p:nvSpPr>
          <p:cNvPr id="4" name="Slide Number Placeholder 3">
            <a:extLst>
              <a:ext uri="{FF2B5EF4-FFF2-40B4-BE49-F238E27FC236}">
                <a16:creationId xmlns:a16="http://schemas.microsoft.com/office/drawing/2014/main" id="{3B1D3769-E3C2-FB58-62FE-8B4C7D4EE246}"/>
              </a:ext>
            </a:extLst>
          </p:cNvPr>
          <p:cNvSpPr>
            <a:spLocks noGrp="1"/>
          </p:cNvSpPr>
          <p:nvPr>
            <p:ph type="sldNum" sz="quarter" idx="12"/>
          </p:nvPr>
        </p:nvSpPr>
        <p:spPr>
          <a:xfrm>
            <a:off x="6855689" y="6378285"/>
            <a:ext cx="2133600" cy="476250"/>
          </a:xfrm>
        </p:spPr>
        <p:txBody>
          <a:bodyPr/>
          <a:lstStyle/>
          <a:p>
            <a:pPr>
              <a:defRPr/>
            </a:pPr>
            <a:fld id="{A035C65F-31C9-4B29-AE8C-A6F6B37CA7B9}" type="slidenum">
              <a:rPr lang="ru-RU" altLang="ru-RU" smtClean="0"/>
              <a:pPr>
                <a:defRPr/>
              </a:pPr>
              <a:t>10</a:t>
            </a:fld>
            <a:endParaRPr lang="ru-RU" altLang="ru-RU" dirty="0"/>
          </a:p>
        </p:txBody>
      </p:sp>
    </p:spTree>
    <p:extLst>
      <p:ext uri="{BB962C8B-B14F-4D97-AF65-F5344CB8AC3E}">
        <p14:creationId xmlns:p14="http://schemas.microsoft.com/office/powerpoint/2010/main" val="1593085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533400" y="76201"/>
            <a:ext cx="8229600" cy="816838"/>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r-</a:t>
            </a:r>
            <a:r>
              <a:rPr lang="ru-RU" altLang="ru-RU" sz="3600" b="1" dirty="0">
                <a:solidFill>
                  <a:srgbClr val="FF0000"/>
                </a:solidFill>
                <a:latin typeface="Times New Roman" panose="02020603050405020304" pitchFamily="18" charset="0"/>
                <a:cs typeface="Times New Roman" panose="02020603050405020304" pitchFamily="18" charset="0"/>
              </a:rPr>
              <a:t>процесс</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4A34573-6A1B-9A3D-1CDE-BEF683205613}"/>
              </a:ext>
            </a:extLst>
          </p:cNvPr>
          <p:cNvSpPr txBox="1"/>
          <p:nvPr/>
        </p:nvSpPr>
        <p:spPr>
          <a:xfrm>
            <a:off x="4572000" y="772954"/>
            <a:ext cx="4362699" cy="5170646"/>
          </a:xfrm>
          <a:prstGeom prst="rect">
            <a:avLst/>
          </a:prstGeom>
          <a:noFill/>
        </p:spPr>
        <p:txBody>
          <a:bodyPr wrap="square">
            <a:spAutoFit/>
          </a:bodyPr>
          <a:lstStyle/>
          <a:p>
            <a:pPr algn="just"/>
            <a:r>
              <a:rPr lang="ru-RU" sz="2200" b="1" dirty="0">
                <a:latin typeface="Times New Roman" panose="02020603050405020304" pitchFamily="18" charset="0"/>
                <a:cs typeface="Times New Roman" panose="02020603050405020304" pitchFamily="18" charset="0"/>
              </a:rPr>
              <a:t>Примерно половина ядер в природе, за исключением железа, производится в результате процессов захвата нейтронов в очень коротких временных масштабах в богатых нейтронами средах (</a:t>
            </a:r>
            <a:r>
              <a:rPr lang="en-GB" sz="2200" b="1" dirty="0">
                <a:solidFill>
                  <a:srgbClr val="7030A0"/>
                </a:solidFill>
                <a:latin typeface="Times New Roman" panose="02020603050405020304" pitchFamily="18" charset="0"/>
                <a:cs typeface="Times New Roman" panose="02020603050405020304" pitchFamily="18" charset="0"/>
              </a:rPr>
              <a:t>r-</a:t>
            </a:r>
            <a:r>
              <a:rPr lang="ru-RU" sz="2200" b="1" dirty="0">
                <a:solidFill>
                  <a:srgbClr val="7030A0"/>
                </a:solidFill>
                <a:latin typeface="Times New Roman" panose="02020603050405020304" pitchFamily="18" charset="0"/>
                <a:cs typeface="Times New Roman" panose="02020603050405020304" pitchFamily="18" charset="0"/>
              </a:rPr>
              <a:t>процесс</a:t>
            </a:r>
            <a:r>
              <a:rPr lang="ru-RU" sz="2200" b="1" dirty="0">
                <a:latin typeface="Times New Roman" panose="02020603050405020304" pitchFamily="18" charset="0"/>
                <a:cs typeface="Times New Roman" panose="02020603050405020304" pitchFamily="18" charset="0"/>
              </a:rPr>
              <a:t>). Только в таких условиях возможно образование крайне нестабильных ядер вблизи линии отделения нейтрона, что также приводит к образованию самых тяжелых элементов в природе, таких как </a:t>
            </a:r>
            <a:r>
              <a:rPr lang="en-GB" sz="2200" b="1" dirty="0">
                <a:latin typeface="Times New Roman" panose="02020603050405020304" pitchFamily="18" charset="0"/>
                <a:cs typeface="Times New Roman" panose="02020603050405020304" pitchFamily="18" charset="0"/>
              </a:rPr>
              <a:t>Th, U </a:t>
            </a:r>
            <a:r>
              <a:rPr lang="ru-RU" sz="2200" b="1" dirty="0">
                <a:latin typeface="Times New Roman" panose="02020603050405020304" pitchFamily="18" charset="0"/>
                <a:cs typeface="Times New Roman" panose="02020603050405020304" pitchFamily="18" charset="0"/>
              </a:rPr>
              <a:t>и </a:t>
            </a:r>
            <a:r>
              <a:rPr lang="en-GB" sz="2200" b="1" dirty="0">
                <a:latin typeface="Times New Roman" panose="02020603050405020304" pitchFamily="18" charset="0"/>
                <a:cs typeface="Times New Roman" panose="02020603050405020304" pitchFamily="18" charset="0"/>
              </a:rPr>
              <a:t>Pu.</a:t>
            </a:r>
            <a:endParaRPr lang="en-RU" sz="2200" b="1"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A3558ECA-02EA-3D84-C578-4ACBECB2EDA4}"/>
              </a:ext>
            </a:extLst>
          </p:cNvPr>
          <p:cNvSpPr txBox="1"/>
          <p:nvPr/>
        </p:nvSpPr>
        <p:spPr>
          <a:xfrm>
            <a:off x="306095" y="5420380"/>
            <a:ext cx="4037305" cy="523220"/>
          </a:xfrm>
          <a:prstGeom prst="rect">
            <a:avLst/>
          </a:prstGeom>
          <a:noFill/>
        </p:spPr>
        <p:txBody>
          <a:bodyPr wrap="square">
            <a:spAutoFit/>
          </a:bodyPr>
          <a:lstStyle/>
          <a:p>
            <a:pPr algn="ctr"/>
            <a:r>
              <a:rPr lang="ru-RU" sz="1400" b="1" i="1" dirty="0">
                <a:solidFill>
                  <a:schemeClr val="accent2"/>
                </a:solidFill>
                <a:effectLst/>
                <a:latin typeface="Times New Roman" panose="02020603050405020304" pitchFamily="18" charset="0"/>
                <a:cs typeface="Times New Roman" panose="02020603050405020304" pitchFamily="18" charset="0"/>
              </a:rPr>
              <a:t>Сравнение содержания ядер с предсказаниями астрофизических моделей</a:t>
            </a:r>
            <a:r>
              <a:rPr lang="en-GB" sz="1400" b="1" i="1" dirty="0">
                <a:solidFill>
                  <a:schemeClr val="accent2"/>
                </a:solidFill>
                <a:effectLst/>
                <a:latin typeface="Times New Roman" panose="02020603050405020304" pitchFamily="18" charset="0"/>
                <a:cs typeface="Times New Roman" panose="02020603050405020304" pitchFamily="18" charset="0"/>
              </a:rPr>
              <a:t>.</a:t>
            </a:r>
            <a:endParaRPr lang="en-GB" sz="1400" b="1" dirty="0">
              <a:solidFill>
                <a:schemeClr val="accent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9E8D7B-72D0-4148-A778-476BA6296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95" y="2362200"/>
            <a:ext cx="4037305" cy="3070034"/>
          </a:xfrm>
          <a:prstGeom prst="rect">
            <a:avLst/>
          </a:prstGeom>
        </p:spPr>
      </p:pic>
      <p:sp>
        <p:nvSpPr>
          <p:cNvPr id="7" name="TextBox 6">
            <a:extLst>
              <a:ext uri="{FF2B5EF4-FFF2-40B4-BE49-F238E27FC236}">
                <a16:creationId xmlns:a16="http://schemas.microsoft.com/office/drawing/2014/main" id="{A320723E-954A-36C2-BA88-523935C79856}"/>
              </a:ext>
            </a:extLst>
          </p:cNvPr>
          <p:cNvSpPr txBox="1"/>
          <p:nvPr/>
        </p:nvSpPr>
        <p:spPr>
          <a:xfrm>
            <a:off x="229895" y="5867400"/>
            <a:ext cx="8704803" cy="923330"/>
          </a:xfrm>
          <a:prstGeom prst="rect">
            <a:avLst/>
          </a:prstGeom>
          <a:noFill/>
        </p:spPr>
        <p:txBody>
          <a:bodyPr wrap="square">
            <a:spAutoFit/>
          </a:bodyPr>
          <a:lstStyle/>
          <a:p>
            <a:pPr algn="just"/>
            <a:r>
              <a:rPr lang="ru-RU" b="1" dirty="0">
                <a:latin typeface="Times New Roman" panose="02020603050405020304" pitchFamily="18" charset="0"/>
                <a:cs typeface="Times New Roman" panose="02020603050405020304" pitchFamily="18" charset="0"/>
              </a:rPr>
              <a:t>Вопросы захвата нейтронов, </a:t>
            </a:r>
            <a:r>
              <a:rPr lang="el-GR" b="1" dirty="0">
                <a:latin typeface="Times New Roman" panose="02020603050405020304" pitchFamily="18" charset="0"/>
                <a:cs typeface="Times New Roman" panose="02020603050405020304" pitchFamily="18" charset="0"/>
              </a:rPr>
              <a:t>β-</a:t>
            </a:r>
            <a:r>
              <a:rPr lang="ru-RU" b="1" dirty="0">
                <a:latin typeface="Times New Roman" panose="02020603050405020304" pitchFamily="18" charset="0"/>
                <a:cs typeface="Times New Roman" panose="02020603050405020304" pitchFamily="18" charset="0"/>
              </a:rPr>
              <a:t>распада и измерения массы в областях замкнутых нейтронных оболочек будут тщательно исследованы с помощью высокоинтенсивных источников радиоактивных ядер</a:t>
            </a:r>
            <a:r>
              <a:rPr lang="en-GB" b="1" dirty="0">
                <a:latin typeface="Times New Roman" panose="02020603050405020304" pitchFamily="18" charset="0"/>
                <a:cs typeface="Times New Roman" panose="02020603050405020304" pitchFamily="18" charset="0"/>
              </a:rPr>
              <a:t>.</a:t>
            </a:r>
            <a:endParaRPr lang="en-RU" dirty="0"/>
          </a:p>
        </p:txBody>
      </p:sp>
      <p:sp>
        <p:nvSpPr>
          <p:cNvPr id="9" name="TextBox 8">
            <a:extLst>
              <a:ext uri="{FF2B5EF4-FFF2-40B4-BE49-F238E27FC236}">
                <a16:creationId xmlns:a16="http://schemas.microsoft.com/office/drawing/2014/main" id="{8E4CA9E4-0991-78EA-D4E9-F0C5EC41AA09}"/>
              </a:ext>
            </a:extLst>
          </p:cNvPr>
          <p:cNvSpPr txBox="1"/>
          <p:nvPr/>
        </p:nvSpPr>
        <p:spPr>
          <a:xfrm>
            <a:off x="142610" y="990600"/>
            <a:ext cx="4362699" cy="1384995"/>
          </a:xfrm>
          <a:prstGeom prst="rect">
            <a:avLst/>
          </a:prstGeom>
          <a:noFill/>
        </p:spPr>
        <p:txBody>
          <a:bodyPr wrap="square">
            <a:spAutoFit/>
          </a:bodyPr>
          <a:lstStyle/>
          <a:p>
            <a:pPr algn="just"/>
            <a:r>
              <a:rPr lang="en-RU" sz="1200" b="1" i="1" dirty="0">
                <a:solidFill>
                  <a:schemeClr val="accent2"/>
                </a:solidFill>
                <a:latin typeface="Times New Roman" panose="02020603050405020304" pitchFamily="18" charset="0"/>
                <a:cs typeface="Times New Roman" panose="02020603050405020304" pitchFamily="18" charset="0"/>
              </a:rPr>
              <a:t>In the surface region of heavier, very neutron-rich nuclei, one may find nearly pure neutron matter at densities much less than the normal nuclear density. The weak binding and strong pairing between surface neutrons could substantially wash out the nuclear shell structure as one approaches the neutron drip line. The concept of magic nuclei may even disappear completely in the neutron-rich extremes of the nuclear world</a:t>
            </a:r>
          </a:p>
        </p:txBody>
      </p:sp>
      <p:sp>
        <p:nvSpPr>
          <p:cNvPr id="3" name="Slide Number Placeholder 2">
            <a:extLst>
              <a:ext uri="{FF2B5EF4-FFF2-40B4-BE49-F238E27FC236}">
                <a16:creationId xmlns:a16="http://schemas.microsoft.com/office/drawing/2014/main" id="{4DCB5FAF-1892-8D9E-9A53-527265FE63E2}"/>
              </a:ext>
            </a:extLst>
          </p:cNvPr>
          <p:cNvSpPr>
            <a:spLocks noGrp="1"/>
          </p:cNvSpPr>
          <p:nvPr>
            <p:ph type="sldNum" sz="quarter" idx="12"/>
          </p:nvPr>
        </p:nvSpPr>
        <p:spPr>
          <a:xfrm>
            <a:off x="6972993" y="6431116"/>
            <a:ext cx="2133600" cy="476250"/>
          </a:xfrm>
        </p:spPr>
        <p:txBody>
          <a:bodyPr/>
          <a:lstStyle/>
          <a:p>
            <a:pPr>
              <a:defRPr/>
            </a:pPr>
            <a:fld id="{A035C65F-31C9-4B29-AE8C-A6F6B37CA7B9}" type="slidenum">
              <a:rPr lang="ru-RU" altLang="ru-RU" smtClean="0"/>
              <a:pPr>
                <a:defRPr/>
              </a:pPr>
              <a:t>11</a:t>
            </a:fld>
            <a:endParaRPr lang="ru-RU" altLang="ru-RU" dirty="0"/>
          </a:p>
        </p:txBody>
      </p:sp>
    </p:spTree>
    <p:extLst>
      <p:ext uri="{BB962C8B-B14F-4D97-AF65-F5344CB8AC3E}">
        <p14:creationId xmlns:p14="http://schemas.microsoft.com/office/powerpoint/2010/main" val="19980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7F6EBB9-D788-010C-9DDE-8786E16952D1}"/>
              </a:ext>
            </a:extLst>
          </p:cNvPr>
          <p:cNvGrpSpPr/>
          <p:nvPr/>
        </p:nvGrpSpPr>
        <p:grpSpPr>
          <a:xfrm>
            <a:off x="25746" y="660401"/>
            <a:ext cx="9092508" cy="6162699"/>
            <a:chOff x="25746" y="660401"/>
            <a:chExt cx="9092508" cy="6162699"/>
          </a:xfrm>
        </p:grpSpPr>
        <p:pic>
          <p:nvPicPr>
            <p:cNvPr id="1026" name="Picture 2" descr="Fig. 1">
              <a:extLst>
                <a:ext uri="{FF2B5EF4-FFF2-40B4-BE49-F238E27FC236}">
                  <a16:creationId xmlns:a16="http://schemas.microsoft.com/office/drawing/2014/main" id="{D604D645-B97F-B702-A09D-5F7971E30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6" y="660401"/>
              <a:ext cx="9092508" cy="61626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4C9DC3-E382-B51F-DF8A-1401F1D25C95}"/>
                </a:ext>
              </a:extLst>
            </p:cNvPr>
            <p:cNvSpPr txBox="1"/>
            <p:nvPr/>
          </p:nvSpPr>
          <p:spPr>
            <a:xfrm>
              <a:off x="143838" y="2678668"/>
              <a:ext cx="3818562" cy="369332"/>
            </a:xfrm>
            <a:prstGeom prst="rect">
              <a:avLst/>
            </a:prstGeom>
            <a:noFill/>
          </p:spPr>
          <p:txBody>
            <a:bodyPr wrap="square">
              <a:spAutoFit/>
            </a:bodyPr>
            <a:lstStyle/>
            <a:p>
              <a:pPr algn="ctr"/>
              <a:r>
                <a:rPr lang="en-GB" b="1" dirty="0">
                  <a:solidFill>
                    <a:schemeClr val="bg1">
                      <a:lumMod val="50000"/>
                    </a:schemeClr>
                  </a:solidFill>
                  <a:latin typeface="Calibri Light" panose="020F0302020204030204" pitchFamily="34" charset="0"/>
                  <a:ea typeface="Verdana" panose="020B0604030504040204" pitchFamily="34" charset="0"/>
                  <a:cs typeface="Calibri Light" panose="020F0302020204030204" pitchFamily="34" charset="0"/>
                </a:rPr>
                <a:t>Proton-neutron pairing (N=Z nuclei)</a:t>
              </a:r>
            </a:p>
          </p:txBody>
        </p:sp>
        <p:cxnSp>
          <p:nvCxnSpPr>
            <p:cNvPr id="8" name="Straight Arrow Connector 7">
              <a:extLst>
                <a:ext uri="{FF2B5EF4-FFF2-40B4-BE49-F238E27FC236}">
                  <a16:creationId xmlns:a16="http://schemas.microsoft.com/office/drawing/2014/main" id="{928BBC70-3DDA-0604-361F-BFB58A355D12}"/>
                </a:ext>
              </a:extLst>
            </p:cNvPr>
            <p:cNvCxnSpPr>
              <a:cxnSpLocks/>
            </p:cNvCxnSpPr>
            <p:nvPr/>
          </p:nvCxnSpPr>
          <p:spPr>
            <a:xfrm flipH="1">
              <a:off x="3048000" y="3036332"/>
              <a:ext cx="381000" cy="785337"/>
            </a:xfrm>
            <a:prstGeom prst="straightConnector1">
              <a:avLst/>
            </a:prstGeom>
            <a:ln w="254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420992C-F114-13BC-88B5-5EBEDCA3CEA2}"/>
                </a:ext>
              </a:extLst>
            </p:cNvPr>
            <p:cNvSpPr txBox="1"/>
            <p:nvPr/>
          </p:nvSpPr>
          <p:spPr>
            <a:xfrm rot="19270269">
              <a:off x="1832866" y="3149557"/>
              <a:ext cx="3581400" cy="276999"/>
            </a:xfrm>
            <a:prstGeom prst="rect">
              <a:avLst/>
            </a:prstGeom>
            <a:noFill/>
          </p:spPr>
          <p:txBody>
            <a:bodyPr wrap="square">
              <a:spAutoFit/>
            </a:bodyPr>
            <a:lstStyle/>
            <a:p>
              <a:pPr algn="ctr"/>
              <a:r>
                <a:rPr lang="en-GB" sz="1200" b="1" dirty="0">
                  <a:solidFill>
                    <a:srgbClr val="FF0000"/>
                  </a:solidFill>
                  <a:latin typeface="Calibri" panose="020F0502020204030204" pitchFamily="34" charset="0"/>
                  <a:ea typeface="Verdana" panose="020B0604030504040204" pitchFamily="34" charset="0"/>
                  <a:cs typeface="Calibri" panose="020F0502020204030204" pitchFamily="34" charset="0"/>
                </a:rPr>
                <a:t>Proton drip line</a:t>
              </a:r>
            </a:p>
          </p:txBody>
        </p:sp>
        <p:sp>
          <p:nvSpPr>
            <p:cNvPr id="12" name="TextBox 11">
              <a:extLst>
                <a:ext uri="{FF2B5EF4-FFF2-40B4-BE49-F238E27FC236}">
                  <a16:creationId xmlns:a16="http://schemas.microsoft.com/office/drawing/2014/main" id="{82143127-8D87-D692-8529-69C9CC1D1C5C}"/>
                </a:ext>
              </a:extLst>
            </p:cNvPr>
            <p:cNvSpPr txBox="1"/>
            <p:nvPr/>
          </p:nvSpPr>
          <p:spPr>
            <a:xfrm rot="20262040">
              <a:off x="3157133" y="4193866"/>
              <a:ext cx="3581400" cy="276999"/>
            </a:xfrm>
            <a:prstGeom prst="rect">
              <a:avLst/>
            </a:prstGeom>
            <a:noFill/>
          </p:spPr>
          <p:txBody>
            <a:bodyPr wrap="square">
              <a:spAutoFit/>
            </a:bodyPr>
            <a:lstStyle/>
            <a:p>
              <a:pPr algn="ctr"/>
              <a:r>
                <a:rPr lang="en-GB" sz="1200" b="1" dirty="0">
                  <a:solidFill>
                    <a:srgbClr val="7030A0"/>
                  </a:solidFill>
                  <a:latin typeface="Calibri" panose="020F0502020204030204" pitchFamily="34" charset="0"/>
                  <a:ea typeface="Verdana" panose="020B0604030504040204" pitchFamily="34" charset="0"/>
                  <a:cs typeface="Calibri" panose="020F0502020204030204" pitchFamily="34" charset="0"/>
                </a:rPr>
                <a:t>Neutron drip line</a:t>
              </a:r>
            </a:p>
          </p:txBody>
        </p:sp>
        <p:sp>
          <p:nvSpPr>
            <p:cNvPr id="15" name="TextBox 14">
              <a:extLst>
                <a:ext uri="{FF2B5EF4-FFF2-40B4-BE49-F238E27FC236}">
                  <a16:creationId xmlns:a16="http://schemas.microsoft.com/office/drawing/2014/main" id="{8C0BA745-375A-977D-DC7C-063157798CB8}"/>
                </a:ext>
              </a:extLst>
            </p:cNvPr>
            <p:cNvSpPr txBox="1"/>
            <p:nvPr/>
          </p:nvSpPr>
          <p:spPr>
            <a:xfrm>
              <a:off x="762000" y="3405664"/>
              <a:ext cx="4615132" cy="369332"/>
            </a:xfrm>
            <a:prstGeom prst="rect">
              <a:avLst/>
            </a:prstGeom>
            <a:noFill/>
          </p:spPr>
          <p:txBody>
            <a:bodyPr wrap="square">
              <a:spAutoFit/>
            </a:bodyPr>
            <a:lstStyle/>
            <a:p>
              <a:r>
                <a:rPr lang="el-GR" sz="1800" b="1" dirty="0">
                  <a:solidFill>
                    <a:srgbClr val="23A1CF"/>
                  </a:solidFill>
                  <a:latin typeface="Calibri Light" panose="020F0302020204030204" pitchFamily="34" charset="0"/>
                  <a:ea typeface="Verdana" panose="020B0604030504040204" pitchFamily="34" charset="0"/>
                  <a:cs typeface="Calibri Light" panose="020F0302020204030204" pitchFamily="34" charset="0"/>
                </a:rPr>
                <a:t>ν</a:t>
              </a:r>
              <a:r>
                <a:rPr lang="en-GB" sz="1800" b="1" dirty="0">
                  <a:solidFill>
                    <a:srgbClr val="23A1CF"/>
                  </a:solidFill>
                  <a:latin typeface="Calibri Light" panose="020F0302020204030204" pitchFamily="34" charset="0"/>
                  <a:ea typeface="Verdana" panose="020B0604030504040204" pitchFamily="34" charset="0"/>
                  <a:cs typeface="Calibri Light" panose="020F0302020204030204" pitchFamily="34" charset="0"/>
                </a:rPr>
                <a:t>p-,</a:t>
              </a:r>
              <a:endParaRPr lang="en-RU" dirty="0">
                <a:solidFill>
                  <a:srgbClr val="23A1CF"/>
                </a:solidFill>
              </a:endParaRPr>
            </a:p>
          </p:txBody>
        </p:sp>
        <p:sp>
          <p:nvSpPr>
            <p:cNvPr id="16" name="Rectangle 15">
              <a:extLst>
                <a:ext uri="{FF2B5EF4-FFF2-40B4-BE49-F238E27FC236}">
                  <a16:creationId xmlns:a16="http://schemas.microsoft.com/office/drawing/2014/main" id="{BE9ED90B-4C78-8F99-7D21-25B1787AADE2}"/>
                </a:ext>
              </a:extLst>
            </p:cNvPr>
            <p:cNvSpPr/>
            <p:nvPr/>
          </p:nvSpPr>
          <p:spPr>
            <a:xfrm>
              <a:off x="4267200" y="660401"/>
              <a:ext cx="1295400" cy="116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grpSp>
      <p:sp>
        <p:nvSpPr>
          <p:cNvPr id="4" name="Заголовок 1">
            <a:extLst>
              <a:ext uri="{FF2B5EF4-FFF2-40B4-BE49-F238E27FC236}">
                <a16:creationId xmlns:a16="http://schemas.microsoft.com/office/drawing/2014/main" id="{A601EF63-0113-25F9-2BED-41E545A75EAC}"/>
              </a:ext>
            </a:extLst>
          </p:cNvPr>
          <p:cNvSpPr>
            <a:spLocks noGrp="1"/>
          </p:cNvSpPr>
          <p:nvPr>
            <p:ph type="title"/>
          </p:nvPr>
        </p:nvSpPr>
        <p:spPr>
          <a:xfrm>
            <a:off x="457200" y="34900"/>
            <a:ext cx="8229600" cy="609600"/>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Исследования с </a:t>
            </a:r>
            <a:r>
              <a:rPr lang="en-US" altLang="ru-RU" sz="3600" b="1" dirty="0">
                <a:solidFill>
                  <a:srgbClr val="FF0000"/>
                </a:solidFill>
                <a:latin typeface="Times New Roman" panose="02020603050405020304" pitchFamily="18" charset="0"/>
                <a:cs typeface="Times New Roman" panose="02020603050405020304" pitchFamily="18" charset="0"/>
              </a:rPr>
              <a:t>RIB</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35586A2-E842-7031-E9D2-3E8DC2FDE54D}"/>
              </a:ext>
            </a:extLst>
          </p:cNvPr>
          <p:cNvSpPr>
            <a:spLocks noGrp="1"/>
          </p:cNvSpPr>
          <p:nvPr>
            <p:ph type="sldNum" sz="quarter" idx="12"/>
          </p:nvPr>
        </p:nvSpPr>
        <p:spPr/>
        <p:txBody>
          <a:bodyPr/>
          <a:lstStyle/>
          <a:p>
            <a:pPr>
              <a:defRPr/>
            </a:pPr>
            <a:fld id="{A035C65F-31C9-4B29-AE8C-A6F6B37CA7B9}" type="slidenum">
              <a:rPr lang="ru-RU" altLang="ru-RU" smtClean="0"/>
              <a:pPr>
                <a:defRPr/>
              </a:pPr>
              <a:t>12</a:t>
            </a:fld>
            <a:endParaRPr lang="ru-RU" altLang="ru-RU"/>
          </a:p>
        </p:txBody>
      </p:sp>
    </p:spTree>
    <p:extLst>
      <p:ext uri="{BB962C8B-B14F-4D97-AF65-F5344CB8AC3E}">
        <p14:creationId xmlns:p14="http://schemas.microsoft.com/office/powerpoint/2010/main" val="194284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5"/>
          <p:cNvSpPr>
            <a:spLocks noGrp="1" noChangeArrowheads="1"/>
          </p:cNvSpPr>
          <p:nvPr>
            <p:ph type="body" idx="4294967295"/>
          </p:nvPr>
        </p:nvSpPr>
        <p:spPr>
          <a:xfrm>
            <a:off x="452887" y="1447800"/>
            <a:ext cx="8229600" cy="4525963"/>
          </a:xfrm>
        </p:spPr>
        <p:txBody>
          <a:bodyPr/>
          <a:lstStyle/>
          <a:p>
            <a:pPr>
              <a:lnSpc>
                <a:spcPct val="90000"/>
              </a:lnSpc>
            </a:pPr>
            <a:r>
              <a:rPr lang="ru-RU" altLang="ru-RU" sz="2000" b="1" dirty="0">
                <a:solidFill>
                  <a:schemeClr val="accent2"/>
                </a:solidFill>
                <a:latin typeface="Times New Roman" panose="02020603050405020304" pitchFamily="18" charset="0"/>
              </a:rPr>
              <a:t>Протоны низких энергий до 100 МэВ; токи до 0.5 А; реакции: </a:t>
            </a:r>
            <a:r>
              <a:rPr lang="en-US" altLang="ru-RU" sz="2000" b="1" dirty="0">
                <a:solidFill>
                  <a:srgbClr val="FF0000"/>
                </a:solidFill>
                <a:latin typeface="Times New Roman" panose="02020603050405020304" pitchFamily="18" charset="0"/>
              </a:rPr>
              <a:t>(</a:t>
            </a:r>
            <a:r>
              <a:rPr lang="en-US" altLang="ru-RU" sz="2000" b="1" dirty="0" err="1">
                <a:solidFill>
                  <a:srgbClr val="FF0000"/>
                </a:solidFill>
                <a:latin typeface="Times New Roman" panose="02020603050405020304" pitchFamily="18" charset="0"/>
              </a:rPr>
              <a:t>p,n</a:t>
            </a:r>
            <a:r>
              <a:rPr lang="en-US" altLang="ru-RU" sz="2000" b="1" dirty="0">
                <a:solidFill>
                  <a:srgbClr val="FF0000"/>
                </a:solidFill>
                <a:latin typeface="Times New Roman" panose="02020603050405020304" pitchFamily="18" charset="0"/>
              </a:rPr>
              <a:t>)</a:t>
            </a:r>
            <a:r>
              <a:rPr lang="en-US" altLang="ru-RU" sz="2000" b="1" dirty="0">
                <a:solidFill>
                  <a:schemeClr val="accent2"/>
                </a:solidFill>
                <a:latin typeface="Times New Roman" panose="02020603050405020304" pitchFamily="18" charset="0"/>
              </a:rPr>
              <a:t>, </a:t>
            </a:r>
            <a:r>
              <a:rPr lang="en-US" altLang="ru-RU" sz="2000" b="1" dirty="0">
                <a:solidFill>
                  <a:srgbClr val="FF0000"/>
                </a:solidFill>
                <a:latin typeface="Times New Roman" panose="02020603050405020304" pitchFamily="18" charset="0"/>
              </a:rPr>
              <a:t>(p,2n)</a:t>
            </a:r>
            <a:r>
              <a:rPr lang="ru-RU" altLang="ru-RU" sz="2000" b="1" dirty="0">
                <a:solidFill>
                  <a:schemeClr val="accent2"/>
                </a:solidFill>
                <a:latin typeface="Times New Roman" panose="02020603050405020304" pitchFamily="18" charset="0"/>
              </a:rPr>
              <a:t>; сечения 1 – 100 </a:t>
            </a:r>
            <a:r>
              <a:rPr lang="ru-RU" altLang="ru-RU" sz="2000" b="1" dirty="0" err="1">
                <a:solidFill>
                  <a:schemeClr val="accent2"/>
                </a:solidFill>
                <a:latin typeface="Times New Roman" panose="02020603050405020304" pitchFamily="18" charset="0"/>
              </a:rPr>
              <a:t>мб</a:t>
            </a:r>
            <a:r>
              <a:rPr lang="ru-RU" altLang="ru-RU" sz="2000" b="1" dirty="0">
                <a:solidFill>
                  <a:schemeClr val="accent2"/>
                </a:solidFill>
                <a:latin typeface="Times New Roman" panose="02020603050405020304" pitchFamily="18" charset="0"/>
              </a:rPr>
              <a:t>; выходы 10</a:t>
            </a:r>
            <a:r>
              <a:rPr lang="ru-RU" altLang="ru-RU" sz="2000" b="1" baseline="30000" dirty="0">
                <a:solidFill>
                  <a:schemeClr val="accent2"/>
                </a:solidFill>
                <a:latin typeface="Times New Roman" panose="02020603050405020304" pitchFamily="18" charset="0"/>
              </a:rPr>
              <a:t>13</a:t>
            </a:r>
            <a:r>
              <a:rPr lang="ru-RU" altLang="ru-RU" sz="2000" b="1" dirty="0">
                <a:solidFill>
                  <a:schemeClr val="accent2"/>
                </a:solidFill>
                <a:latin typeface="Times New Roman" panose="02020603050405020304" pitchFamily="18" charset="0"/>
              </a:rPr>
              <a:t> – 10</a:t>
            </a:r>
            <a:r>
              <a:rPr lang="ru-RU" altLang="ru-RU" sz="2000" b="1" baseline="30000" dirty="0">
                <a:solidFill>
                  <a:schemeClr val="accent2"/>
                </a:solidFill>
                <a:latin typeface="Times New Roman" panose="02020603050405020304" pitchFamily="18" charset="0"/>
              </a:rPr>
              <a:t>15</a:t>
            </a:r>
            <a:r>
              <a:rPr lang="ru-RU" altLang="ru-RU" sz="2000" b="1" dirty="0">
                <a:solidFill>
                  <a:schemeClr val="accent2"/>
                </a:solidFill>
                <a:latin typeface="Times New Roman" panose="02020603050405020304" pitchFamily="18" charset="0"/>
              </a:rPr>
              <a:t> 1/с. </a:t>
            </a:r>
          </a:p>
          <a:p>
            <a:pPr>
              <a:lnSpc>
                <a:spcPct val="90000"/>
              </a:lnSpc>
            </a:pPr>
            <a:r>
              <a:rPr lang="ru-RU" altLang="ru-RU" sz="2000" b="1" dirty="0">
                <a:solidFill>
                  <a:schemeClr val="accent2"/>
                </a:solidFill>
                <a:latin typeface="Times New Roman" panose="02020603050405020304" pitchFamily="18" charset="0"/>
              </a:rPr>
              <a:t>Протоны высоких энергий: </a:t>
            </a:r>
            <a:r>
              <a:rPr lang="en-US" altLang="ru-RU" sz="2000" b="1" dirty="0">
                <a:solidFill>
                  <a:schemeClr val="accent2"/>
                </a:solidFill>
                <a:latin typeface="Times New Roman" panose="02020603050405020304" pitchFamily="18" charset="0"/>
              </a:rPr>
              <a:t> &gt;</a:t>
            </a:r>
            <a:r>
              <a:rPr lang="ru-RU" altLang="ru-RU" sz="2000" b="1" dirty="0">
                <a:solidFill>
                  <a:schemeClr val="accent2"/>
                </a:solidFill>
                <a:latin typeface="Times New Roman" panose="02020603050405020304" pitchFamily="18" charset="0"/>
              </a:rPr>
              <a:t>0.1 ГэВ; мишени до 1500 г/см</a:t>
            </a:r>
            <a:r>
              <a:rPr lang="ru-RU" altLang="ru-RU" sz="2000" b="1" baseline="30000" dirty="0">
                <a:solidFill>
                  <a:schemeClr val="accent2"/>
                </a:solidFill>
                <a:latin typeface="Times New Roman" panose="02020603050405020304" pitchFamily="18" charset="0"/>
              </a:rPr>
              <a:t>2</a:t>
            </a:r>
            <a:r>
              <a:rPr lang="ru-RU" altLang="ru-RU" sz="2000" b="1" dirty="0">
                <a:solidFill>
                  <a:schemeClr val="accent2"/>
                </a:solidFill>
                <a:latin typeface="Times New Roman" panose="02020603050405020304" pitchFamily="18" charset="0"/>
              </a:rPr>
              <a:t>; реакции </a:t>
            </a:r>
            <a:r>
              <a:rPr lang="ru-RU" altLang="ru-RU" sz="2000" b="1" dirty="0">
                <a:solidFill>
                  <a:srgbClr val="FF0000"/>
                </a:solidFill>
                <a:latin typeface="Times New Roman" panose="02020603050405020304" pitchFamily="18" charset="0"/>
              </a:rPr>
              <a:t>скалывания (</a:t>
            </a:r>
            <a:r>
              <a:rPr lang="en-US" altLang="ru-RU" sz="2000" b="1" dirty="0">
                <a:solidFill>
                  <a:srgbClr val="FF0000"/>
                </a:solidFill>
                <a:latin typeface="Times New Roman" panose="02020603050405020304" pitchFamily="18" charset="0"/>
              </a:rPr>
              <a:t>spallation</a:t>
            </a:r>
            <a:r>
              <a:rPr lang="ru-RU" altLang="ru-RU" sz="2000" b="1" dirty="0">
                <a:solidFill>
                  <a:srgbClr val="FF0000"/>
                </a:solidFill>
                <a:latin typeface="Times New Roman" panose="02020603050405020304" pitchFamily="18" charset="0"/>
              </a:rPr>
              <a:t>)</a:t>
            </a:r>
            <a:r>
              <a:rPr lang="en-US" altLang="ru-RU" sz="2000" b="1" dirty="0">
                <a:solidFill>
                  <a:schemeClr val="accent2"/>
                </a:solidFill>
                <a:latin typeface="Times New Roman" panose="02020603050405020304" pitchFamily="18" charset="0"/>
              </a:rPr>
              <a:t>, </a:t>
            </a:r>
            <a:r>
              <a:rPr lang="ru-RU" altLang="ru-RU" sz="2000" b="1" dirty="0">
                <a:solidFill>
                  <a:srgbClr val="FF0000"/>
                </a:solidFill>
                <a:latin typeface="Times New Roman" panose="02020603050405020304" pitchFamily="18" charset="0"/>
              </a:rPr>
              <a:t>фрагментации</a:t>
            </a:r>
            <a:r>
              <a:rPr lang="ru-RU" altLang="ru-RU" sz="2000" b="1" dirty="0">
                <a:solidFill>
                  <a:schemeClr val="accent2"/>
                </a:solidFill>
                <a:latin typeface="Times New Roman" panose="02020603050405020304" pitchFamily="18" charset="0"/>
              </a:rPr>
              <a:t> и </a:t>
            </a:r>
            <a:r>
              <a:rPr lang="ru-RU" altLang="ru-RU" sz="2000" b="1" dirty="0">
                <a:solidFill>
                  <a:srgbClr val="FF0000"/>
                </a:solidFill>
                <a:latin typeface="Times New Roman" panose="02020603050405020304" pitchFamily="18" charset="0"/>
              </a:rPr>
              <a:t>деления</a:t>
            </a:r>
            <a:r>
              <a:rPr lang="ru-RU" altLang="ru-RU" sz="2000" b="1" dirty="0">
                <a:solidFill>
                  <a:schemeClr val="accent2"/>
                </a:solidFill>
                <a:latin typeface="Times New Roman" panose="02020603050405020304" pitchFamily="18" charset="0"/>
              </a:rPr>
              <a:t>.</a:t>
            </a:r>
          </a:p>
          <a:p>
            <a:pPr>
              <a:lnSpc>
                <a:spcPct val="90000"/>
              </a:lnSpc>
            </a:pPr>
            <a:r>
              <a:rPr lang="ru-RU" altLang="ru-RU" sz="2000" b="1" dirty="0">
                <a:solidFill>
                  <a:schemeClr val="accent2"/>
                </a:solidFill>
                <a:latin typeface="Times New Roman" panose="02020603050405020304" pitchFamily="18" charset="0"/>
              </a:rPr>
              <a:t>Деление актинидов медленными нейтронами.</a:t>
            </a:r>
          </a:p>
          <a:p>
            <a:pPr>
              <a:lnSpc>
                <a:spcPct val="90000"/>
              </a:lnSpc>
            </a:pPr>
            <a:r>
              <a:rPr lang="ru-RU" altLang="ru-RU" sz="2000" b="1" dirty="0">
                <a:solidFill>
                  <a:schemeClr val="accent2"/>
                </a:solidFill>
                <a:latin typeface="Times New Roman" panose="02020603050405020304" pitchFamily="18" charset="0"/>
              </a:rPr>
              <a:t>Деление актинидов быстрыми нейтронами.</a:t>
            </a:r>
          </a:p>
          <a:p>
            <a:pPr>
              <a:lnSpc>
                <a:spcPct val="90000"/>
              </a:lnSpc>
            </a:pPr>
            <a:r>
              <a:rPr lang="ru-RU" altLang="ru-RU" sz="2000" b="1" dirty="0">
                <a:solidFill>
                  <a:schemeClr val="accent2"/>
                </a:solidFill>
                <a:latin typeface="Times New Roman" panose="02020603050405020304" pitchFamily="18" charset="0"/>
              </a:rPr>
              <a:t>Спонтанное деление актинидов – </a:t>
            </a:r>
            <a:r>
              <a:rPr lang="ru-RU" altLang="ru-RU" sz="2000" b="1" baseline="30000" dirty="0">
                <a:solidFill>
                  <a:schemeClr val="accent2"/>
                </a:solidFill>
                <a:latin typeface="Times New Roman" panose="02020603050405020304" pitchFamily="18" charset="0"/>
              </a:rPr>
              <a:t>252</a:t>
            </a:r>
            <a:r>
              <a:rPr lang="en-US" altLang="ru-RU" sz="2000" b="1" dirty="0">
                <a:solidFill>
                  <a:schemeClr val="accent2"/>
                </a:solidFill>
                <a:latin typeface="Times New Roman" panose="02020603050405020304" pitchFamily="18" charset="0"/>
              </a:rPr>
              <a:t>Cf</a:t>
            </a:r>
            <a:r>
              <a:rPr lang="ru-RU" altLang="ru-RU" sz="2000" b="1" dirty="0">
                <a:solidFill>
                  <a:schemeClr val="accent2"/>
                </a:solidFill>
                <a:latin typeface="Times New Roman" panose="02020603050405020304" pitchFamily="18" charset="0"/>
              </a:rPr>
              <a:t>.</a:t>
            </a:r>
            <a:endParaRPr lang="en-US" altLang="ru-RU" sz="2000" b="1" dirty="0">
              <a:solidFill>
                <a:schemeClr val="accent2"/>
              </a:solidFill>
              <a:latin typeface="Times New Roman" panose="02020603050405020304" pitchFamily="18" charset="0"/>
            </a:endParaRPr>
          </a:p>
          <a:p>
            <a:pPr>
              <a:lnSpc>
                <a:spcPct val="90000"/>
              </a:lnSpc>
            </a:pPr>
            <a:r>
              <a:rPr lang="ru-RU" altLang="ru-RU" sz="2000" b="1" dirty="0">
                <a:solidFill>
                  <a:schemeClr val="accent2"/>
                </a:solidFill>
                <a:latin typeface="Times New Roman" panose="02020603050405020304" pitchFamily="18" charset="0"/>
              </a:rPr>
              <a:t>Фотоделение актинидов.</a:t>
            </a:r>
          </a:p>
          <a:p>
            <a:pPr>
              <a:lnSpc>
                <a:spcPct val="90000"/>
              </a:lnSpc>
            </a:pPr>
            <a:r>
              <a:rPr lang="ru-RU" altLang="ru-RU" sz="2000" b="1" dirty="0">
                <a:solidFill>
                  <a:schemeClr val="accent2"/>
                </a:solidFill>
                <a:latin typeface="Times New Roman" panose="02020603050405020304" pitchFamily="18" charset="0"/>
              </a:rPr>
              <a:t>Реакции </a:t>
            </a:r>
            <a:r>
              <a:rPr lang="ru-RU" altLang="ru-RU" sz="2000" b="1" dirty="0">
                <a:solidFill>
                  <a:srgbClr val="FF0000"/>
                </a:solidFill>
                <a:latin typeface="Times New Roman" panose="02020603050405020304" pitchFamily="18" charset="0"/>
              </a:rPr>
              <a:t>слияния</a:t>
            </a:r>
            <a:r>
              <a:rPr lang="ru-RU" altLang="ru-RU" sz="2000" b="1" dirty="0">
                <a:solidFill>
                  <a:schemeClr val="accent2"/>
                </a:solidFill>
                <a:latin typeface="Times New Roman" panose="02020603050405020304" pitchFamily="18" charset="0"/>
              </a:rPr>
              <a:t> с тяжёлыми ионами.</a:t>
            </a:r>
          </a:p>
          <a:p>
            <a:pPr>
              <a:lnSpc>
                <a:spcPct val="90000"/>
              </a:lnSpc>
            </a:pPr>
            <a:r>
              <a:rPr lang="ru-RU" altLang="ru-RU" sz="2000" b="1" dirty="0">
                <a:solidFill>
                  <a:schemeClr val="accent2"/>
                </a:solidFill>
                <a:latin typeface="Times New Roman" panose="02020603050405020304" pitchFamily="18" charset="0"/>
              </a:rPr>
              <a:t>Глубоко неупругие реакции с тяжёлыми ионами.</a:t>
            </a:r>
          </a:p>
          <a:p>
            <a:pPr>
              <a:lnSpc>
                <a:spcPct val="90000"/>
              </a:lnSpc>
            </a:pPr>
            <a:r>
              <a:rPr lang="ru-RU" altLang="ru-RU" sz="2000" b="1" dirty="0">
                <a:solidFill>
                  <a:schemeClr val="accent2"/>
                </a:solidFill>
                <a:latin typeface="Times New Roman" panose="02020603050405020304" pitchFamily="18" charset="0"/>
              </a:rPr>
              <a:t>Фрагментация и деление релятивистских тяжёлых ионов.</a:t>
            </a:r>
          </a:p>
          <a:p>
            <a:pPr>
              <a:lnSpc>
                <a:spcPct val="90000"/>
              </a:lnSpc>
            </a:pPr>
            <a:endParaRPr lang="ru-RU" altLang="ru-RU" sz="2000" b="1" dirty="0">
              <a:solidFill>
                <a:schemeClr val="accent2"/>
              </a:solidFill>
              <a:latin typeface="Times New Roman" panose="02020603050405020304" pitchFamily="18" charset="0"/>
            </a:endParaRPr>
          </a:p>
          <a:p>
            <a:pPr>
              <a:lnSpc>
                <a:spcPct val="90000"/>
              </a:lnSpc>
              <a:buFontTx/>
              <a:buNone/>
            </a:pPr>
            <a:r>
              <a:rPr lang="ru-RU" altLang="ru-RU" sz="2000" b="1" dirty="0">
                <a:solidFill>
                  <a:srgbClr val="FF0000"/>
                </a:solidFill>
                <a:latin typeface="Times New Roman" panose="02020603050405020304" pitchFamily="18" charset="0"/>
              </a:rPr>
              <a:t>Важна энергия возбуждения!</a:t>
            </a:r>
          </a:p>
        </p:txBody>
      </p:sp>
      <p:sp>
        <p:nvSpPr>
          <p:cNvPr id="6" name="Title 1">
            <a:extLst>
              <a:ext uri="{FF2B5EF4-FFF2-40B4-BE49-F238E27FC236}">
                <a16:creationId xmlns:a16="http://schemas.microsoft.com/office/drawing/2014/main" id="{0210BD6D-7722-53F2-08BC-A40216294A99}"/>
              </a:ext>
            </a:extLst>
          </p:cNvPr>
          <p:cNvSpPr>
            <a:spLocks noGrp="1"/>
          </p:cNvSpPr>
          <p:nvPr>
            <p:ph type="title"/>
          </p:nvPr>
        </p:nvSpPr>
        <p:spPr>
          <a:xfrm>
            <a:off x="457200" y="93560"/>
            <a:ext cx="8229600" cy="668440"/>
          </a:xfrm>
        </p:spPr>
        <p:txBody>
          <a:bodyPr/>
          <a:lstStyle/>
          <a:p>
            <a:r>
              <a:rPr lang="ru-RU" sz="3200" b="1" dirty="0">
                <a:solidFill>
                  <a:srgbClr val="FF3300"/>
                </a:solidFill>
                <a:latin typeface="Times New Roman" panose="02020603050405020304" pitchFamily="18" charset="0"/>
                <a:cs typeface="Times New Roman" panose="02020603050405020304" pitchFamily="18" charset="0"/>
              </a:rPr>
              <a:t>Реакции получения радиоактивных ядер</a:t>
            </a:r>
          </a:p>
        </p:txBody>
      </p:sp>
      <p:sp>
        <p:nvSpPr>
          <p:cNvPr id="4" name="Slide Number Placeholder 3">
            <a:extLst>
              <a:ext uri="{FF2B5EF4-FFF2-40B4-BE49-F238E27FC236}">
                <a16:creationId xmlns:a16="http://schemas.microsoft.com/office/drawing/2014/main" id="{B9BCEF58-3FBA-A7E5-3BE9-ABD1378FE35E}"/>
              </a:ext>
            </a:extLst>
          </p:cNvPr>
          <p:cNvSpPr>
            <a:spLocks noGrp="1"/>
          </p:cNvSpPr>
          <p:nvPr>
            <p:ph type="sldNum" sz="quarter" idx="12"/>
          </p:nvPr>
        </p:nvSpPr>
        <p:spPr/>
        <p:txBody>
          <a:bodyPr/>
          <a:lstStyle/>
          <a:p>
            <a:pPr>
              <a:defRPr/>
            </a:pPr>
            <a:fld id="{A035C65F-31C9-4B29-AE8C-A6F6B37CA7B9}" type="slidenum">
              <a:rPr lang="ru-RU" altLang="ru-RU" smtClean="0"/>
              <a:pPr>
                <a:defRPr/>
              </a:pPr>
              <a:t>13</a:t>
            </a:fld>
            <a:endParaRPr lang="ru-RU" altLang="ru-RU"/>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E486B-3EA9-405C-6CC2-D8A15DB2792B}"/>
              </a:ext>
            </a:extLst>
          </p:cNvPr>
          <p:cNvGrpSpPr/>
          <p:nvPr/>
        </p:nvGrpSpPr>
        <p:grpSpPr>
          <a:xfrm>
            <a:off x="-76200" y="746125"/>
            <a:ext cx="8772026" cy="6197600"/>
            <a:chOff x="-76200" y="685800"/>
            <a:chExt cx="8772026" cy="6197600"/>
          </a:xfrm>
        </p:grpSpPr>
        <p:pic>
          <p:nvPicPr>
            <p:cNvPr id="3" name="Picture 2">
              <a:extLst>
                <a:ext uri="{FF2B5EF4-FFF2-40B4-BE49-F238E27FC236}">
                  <a16:creationId xmlns:a16="http://schemas.microsoft.com/office/drawing/2014/main" id="{A5BFE780-BA16-A5D7-1F71-D5519CE122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06" t="8874" r="2714" b="2538"/>
            <a:stretch/>
          </p:blipFill>
          <p:spPr>
            <a:xfrm>
              <a:off x="448174" y="685800"/>
              <a:ext cx="8247652" cy="5935765"/>
            </a:xfrm>
            <a:prstGeom prst="rect">
              <a:avLst/>
            </a:prstGeom>
          </p:spPr>
        </p:pic>
        <p:sp>
          <p:nvSpPr>
            <p:cNvPr id="6" name="Rectangle 5">
              <a:extLst>
                <a:ext uri="{FF2B5EF4-FFF2-40B4-BE49-F238E27FC236}">
                  <a16:creationId xmlns:a16="http://schemas.microsoft.com/office/drawing/2014/main" id="{60B81989-C32C-DE3C-A606-AD56299AE3CD}"/>
                </a:ext>
              </a:extLst>
            </p:cNvPr>
            <p:cNvSpPr/>
            <p:nvPr/>
          </p:nvSpPr>
          <p:spPr>
            <a:xfrm>
              <a:off x="-76200" y="6492875"/>
              <a:ext cx="7010400" cy="39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grpSp>
      <p:sp>
        <p:nvSpPr>
          <p:cNvPr id="10" name="Title 1">
            <a:extLst>
              <a:ext uri="{FF2B5EF4-FFF2-40B4-BE49-F238E27FC236}">
                <a16:creationId xmlns:a16="http://schemas.microsoft.com/office/drawing/2014/main" id="{8DC4D681-FAE0-C6C7-CD27-ABDC9F2A192D}"/>
              </a:ext>
            </a:extLst>
          </p:cNvPr>
          <p:cNvSpPr>
            <a:spLocks noGrp="1"/>
          </p:cNvSpPr>
          <p:nvPr>
            <p:ph type="title"/>
          </p:nvPr>
        </p:nvSpPr>
        <p:spPr>
          <a:xfrm>
            <a:off x="457200" y="93560"/>
            <a:ext cx="8229600" cy="668440"/>
          </a:xfrm>
        </p:spPr>
        <p:txBody>
          <a:bodyPr/>
          <a:lstStyle/>
          <a:p>
            <a:r>
              <a:rPr lang="ru-RU" sz="3200" b="1" dirty="0">
                <a:solidFill>
                  <a:srgbClr val="FF3300"/>
                </a:solidFill>
                <a:latin typeface="Times New Roman" panose="02020603050405020304" pitchFamily="18" charset="0"/>
                <a:cs typeface="Times New Roman" panose="02020603050405020304" pitchFamily="18" charset="0"/>
              </a:rPr>
              <a:t>Реакции получения радиоактивных ядер</a:t>
            </a:r>
          </a:p>
        </p:txBody>
      </p:sp>
      <p:sp>
        <p:nvSpPr>
          <p:cNvPr id="4" name="Slide Number Placeholder 3">
            <a:extLst>
              <a:ext uri="{FF2B5EF4-FFF2-40B4-BE49-F238E27FC236}">
                <a16:creationId xmlns:a16="http://schemas.microsoft.com/office/drawing/2014/main" id="{A6310672-0B9C-A52C-C0EB-6D318B88C177}"/>
              </a:ext>
            </a:extLst>
          </p:cNvPr>
          <p:cNvSpPr>
            <a:spLocks noGrp="1"/>
          </p:cNvSpPr>
          <p:nvPr>
            <p:ph type="sldNum" sz="quarter" idx="12"/>
          </p:nvPr>
        </p:nvSpPr>
        <p:spPr/>
        <p:txBody>
          <a:bodyPr/>
          <a:lstStyle/>
          <a:p>
            <a:pPr>
              <a:defRPr/>
            </a:pPr>
            <a:fld id="{A035C65F-31C9-4B29-AE8C-A6F6B37CA7B9}" type="slidenum">
              <a:rPr lang="ru-RU" altLang="ru-RU" smtClean="0"/>
              <a:pPr>
                <a:defRPr/>
              </a:pPr>
              <a:t>14</a:t>
            </a:fld>
            <a:endParaRPr lang="ru-RU" altLang="ru-RU"/>
          </a:p>
        </p:txBody>
      </p:sp>
    </p:spTree>
    <p:extLst>
      <p:ext uri="{BB962C8B-B14F-4D97-AF65-F5344CB8AC3E}">
        <p14:creationId xmlns:p14="http://schemas.microsoft.com/office/powerpoint/2010/main" val="320532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560"/>
            <a:ext cx="8229600" cy="487362"/>
          </a:xfrm>
        </p:spPr>
        <p:txBody>
          <a:bodyPr/>
          <a:lstStyle/>
          <a:p>
            <a:r>
              <a:rPr lang="ru-RU" sz="3200" b="1" dirty="0">
                <a:solidFill>
                  <a:srgbClr val="FF3300"/>
                </a:solidFill>
                <a:latin typeface="Times New Roman" panose="02020603050405020304" pitchFamily="18" charset="0"/>
                <a:cs typeface="Times New Roman" panose="02020603050405020304" pitchFamily="18" charset="0"/>
              </a:rPr>
              <a:t>Ионная оптика</a:t>
            </a:r>
          </a:p>
        </p:txBody>
      </p:sp>
      <p:sp>
        <p:nvSpPr>
          <p:cNvPr id="10" name="TextBox 9">
            <a:extLst>
              <a:ext uri="{FF2B5EF4-FFF2-40B4-BE49-F238E27FC236}">
                <a16:creationId xmlns:a16="http://schemas.microsoft.com/office/drawing/2014/main" id="{B5770A14-0D52-8528-E997-42B9EC663E59}"/>
              </a:ext>
            </a:extLst>
          </p:cNvPr>
          <p:cNvSpPr txBox="1"/>
          <p:nvPr/>
        </p:nvSpPr>
        <p:spPr>
          <a:xfrm>
            <a:off x="228115" y="5152072"/>
            <a:ext cx="8687770" cy="1477328"/>
          </a:xfrm>
          <a:prstGeom prst="rect">
            <a:avLst/>
          </a:prstGeom>
          <a:noFill/>
        </p:spPr>
        <p:txBody>
          <a:bodyPr wrap="square">
            <a:spAutoFit/>
          </a:bodyPr>
          <a:lstStyle/>
          <a:p>
            <a:pPr algn="just"/>
            <a:r>
              <a:rPr lang="en-GB" i="0" u="none" strike="noStrike" dirty="0">
                <a:solidFill>
                  <a:schemeClr val="accent2"/>
                </a:solidFill>
                <a:effectLst/>
                <a:latin typeface="Times New Roman" panose="02020603050405020304" pitchFamily="18" charset="0"/>
                <a:cs typeface="Times New Roman" panose="02020603050405020304" pitchFamily="18" charset="0"/>
              </a:rPr>
              <a:t>Schematics of the (a) electrostatic and (b) magnetic sectors that are used for the separation of ions by mass. The radius of curvature inside the electrostatic sector is dependent only on the electric field strength and ion energy (mass independent), while the magnetic sector separates the ions based on energy and mass. The detector needs to be “positioned” depending on the mass of the ion being detected.</a:t>
            </a:r>
            <a:endParaRPr lang="en-RU" dirty="0">
              <a:solidFill>
                <a:schemeClr val="accent2"/>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3762C6C-FD9D-8DFD-5346-16208BF7DB3A}"/>
              </a:ext>
            </a:extLst>
          </p:cNvPr>
          <p:cNvSpPr txBox="1"/>
          <p:nvPr/>
        </p:nvSpPr>
        <p:spPr>
          <a:xfrm>
            <a:off x="5791200" y="725508"/>
            <a:ext cx="2667970" cy="738664"/>
          </a:xfrm>
          <a:prstGeom prst="rect">
            <a:avLst/>
          </a:prstGeom>
          <a:noFill/>
        </p:spPr>
        <p:txBody>
          <a:bodyPr wrap="square">
            <a:spAutoFit/>
          </a:bodyPr>
          <a:lstStyle/>
          <a:p>
            <a:pPr algn="ctr"/>
            <a:r>
              <a:rPr lang="en-US" sz="2800" b="1" dirty="0">
                <a:solidFill>
                  <a:schemeClr val="accent2"/>
                </a:solidFill>
                <a:latin typeface="Times New Roman" panose="02020603050405020304" pitchFamily="18" charset="0"/>
                <a:cs typeface="Times New Roman" panose="02020603050405020304" pitchFamily="18" charset="0"/>
              </a:rPr>
              <a:t>A/q</a:t>
            </a:r>
          </a:p>
          <a:p>
            <a:pPr algn="ctr"/>
            <a:r>
              <a:rPr lang="en-US" sz="1400" b="1" dirty="0">
                <a:solidFill>
                  <a:schemeClr val="accent2"/>
                </a:solidFill>
                <a:latin typeface="Times New Roman" panose="02020603050405020304" pitchFamily="18" charset="0"/>
                <a:cs typeface="Times New Roman" panose="02020603050405020304" pitchFamily="18" charset="0"/>
              </a:rPr>
              <a:t>(</a:t>
            </a:r>
            <a:r>
              <a:rPr lang="ru-RU" sz="1400" b="1" dirty="0">
                <a:solidFill>
                  <a:schemeClr val="accent2"/>
                </a:solidFill>
                <a:latin typeface="Times New Roman" panose="02020603050405020304" pitchFamily="18" charset="0"/>
                <a:cs typeface="Times New Roman" panose="02020603050405020304" pitchFamily="18" charset="0"/>
              </a:rPr>
              <a:t>при одной энергии</a:t>
            </a:r>
            <a:r>
              <a:rPr lang="en-US" sz="1400" b="1" dirty="0">
                <a:solidFill>
                  <a:schemeClr val="accent2"/>
                </a:solidFill>
                <a:latin typeface="Times New Roman" panose="02020603050405020304" pitchFamily="18" charset="0"/>
                <a:cs typeface="Times New Roman" panose="02020603050405020304" pitchFamily="18" charset="0"/>
              </a:rPr>
              <a:t>)</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270EDAE-EB02-B71A-D278-B556F26B68D7}"/>
              </a:ext>
            </a:extLst>
          </p:cNvPr>
          <p:cNvSpPr txBox="1"/>
          <p:nvPr/>
        </p:nvSpPr>
        <p:spPr>
          <a:xfrm>
            <a:off x="1219200" y="725508"/>
            <a:ext cx="2667970" cy="523220"/>
          </a:xfrm>
          <a:prstGeom prst="rect">
            <a:avLst/>
          </a:prstGeom>
          <a:noFill/>
        </p:spPr>
        <p:txBody>
          <a:bodyPr wrap="square">
            <a:spAutoFit/>
          </a:bodyPr>
          <a:lstStyle/>
          <a:p>
            <a:pPr algn="ctr"/>
            <a:r>
              <a:rPr lang="en-US" sz="2800" b="1" dirty="0">
                <a:solidFill>
                  <a:schemeClr val="accent2"/>
                </a:solidFill>
                <a:latin typeface="Times New Roman" panose="02020603050405020304" pitchFamily="18" charset="0"/>
                <a:cs typeface="Times New Roman" panose="02020603050405020304" pitchFamily="18" charset="0"/>
              </a:rPr>
              <a:t>E/q</a:t>
            </a:r>
            <a:endParaRPr lang="en-RU" sz="2800" b="1" dirty="0">
              <a:solidFill>
                <a:schemeClr val="accent2"/>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B2F1860-B0A3-C00C-6CB4-B82685446835}"/>
              </a:ext>
            </a:extLst>
          </p:cNvPr>
          <p:cNvSpPr>
            <a:spLocks noGrp="1"/>
          </p:cNvSpPr>
          <p:nvPr>
            <p:ph type="sldNum" sz="quarter" idx="12"/>
          </p:nvPr>
        </p:nvSpPr>
        <p:spPr>
          <a:xfrm>
            <a:off x="6745363" y="6391275"/>
            <a:ext cx="2133600" cy="476250"/>
          </a:xfrm>
        </p:spPr>
        <p:txBody>
          <a:bodyPr/>
          <a:lstStyle/>
          <a:p>
            <a:pPr>
              <a:defRPr/>
            </a:pPr>
            <a:fld id="{A035C65F-31C9-4B29-AE8C-A6F6B37CA7B9}" type="slidenum">
              <a:rPr lang="ru-RU" altLang="ru-RU" smtClean="0"/>
              <a:pPr>
                <a:defRPr/>
              </a:pPr>
              <a:t>15</a:t>
            </a:fld>
            <a:endParaRPr lang="ru-RU" altLang="ru-RU" dirty="0"/>
          </a:p>
        </p:txBody>
      </p:sp>
      <p:grpSp>
        <p:nvGrpSpPr>
          <p:cNvPr id="7" name="Group 6">
            <a:extLst>
              <a:ext uri="{FF2B5EF4-FFF2-40B4-BE49-F238E27FC236}">
                <a16:creationId xmlns:a16="http://schemas.microsoft.com/office/drawing/2014/main" id="{E3F16F9E-F8A9-48AA-3496-061BAD5B0424}"/>
              </a:ext>
            </a:extLst>
          </p:cNvPr>
          <p:cNvGrpSpPr/>
          <p:nvPr/>
        </p:nvGrpSpPr>
        <p:grpSpPr>
          <a:xfrm>
            <a:off x="227629" y="1295400"/>
            <a:ext cx="8687771" cy="3856672"/>
            <a:chOff x="227629" y="1295400"/>
            <a:chExt cx="8687771" cy="3856672"/>
          </a:xfrm>
        </p:grpSpPr>
        <p:pic>
          <p:nvPicPr>
            <p:cNvPr id="5" name="Picture 4">
              <a:extLst>
                <a:ext uri="{FF2B5EF4-FFF2-40B4-BE49-F238E27FC236}">
                  <a16:creationId xmlns:a16="http://schemas.microsoft.com/office/drawing/2014/main" id="{C87C3375-E52E-3687-18E2-4FA0418C6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29" y="1295400"/>
              <a:ext cx="8687771" cy="3810000"/>
            </a:xfrm>
            <a:prstGeom prst="rect">
              <a:avLst/>
            </a:prstGeom>
          </p:spPr>
        </p:pic>
        <p:sp>
          <p:nvSpPr>
            <p:cNvPr id="3" name="Rectangle 2">
              <a:extLst>
                <a:ext uri="{FF2B5EF4-FFF2-40B4-BE49-F238E27FC236}">
                  <a16:creationId xmlns:a16="http://schemas.microsoft.com/office/drawing/2014/main" id="{EF809119-1E1D-4DD0-1358-7FBB7F679B95}"/>
                </a:ext>
              </a:extLst>
            </p:cNvPr>
            <p:cNvSpPr/>
            <p:nvPr/>
          </p:nvSpPr>
          <p:spPr>
            <a:xfrm>
              <a:off x="5410200" y="2781300"/>
              <a:ext cx="1447800" cy="838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dirty="0"/>
            </a:p>
          </p:txBody>
        </p:sp>
        <p:sp>
          <p:nvSpPr>
            <p:cNvPr id="6" name="Rectangle 5">
              <a:extLst>
                <a:ext uri="{FF2B5EF4-FFF2-40B4-BE49-F238E27FC236}">
                  <a16:creationId xmlns:a16="http://schemas.microsoft.com/office/drawing/2014/main" id="{C24C7A20-4BFB-2035-C167-10303FA4D332}"/>
                </a:ext>
              </a:extLst>
            </p:cNvPr>
            <p:cNvSpPr/>
            <p:nvPr/>
          </p:nvSpPr>
          <p:spPr>
            <a:xfrm>
              <a:off x="3276600" y="4100432"/>
              <a:ext cx="1447800" cy="1051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dirty="0"/>
            </a:p>
          </p:txBody>
        </p:sp>
      </p:grpSp>
    </p:spTree>
    <p:extLst>
      <p:ext uri="{BB962C8B-B14F-4D97-AF65-F5344CB8AC3E}">
        <p14:creationId xmlns:p14="http://schemas.microsoft.com/office/powerpoint/2010/main" val="780113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560"/>
            <a:ext cx="8229600" cy="487362"/>
          </a:xfrm>
        </p:spPr>
        <p:txBody>
          <a:bodyPr/>
          <a:lstStyle/>
          <a:p>
            <a:r>
              <a:rPr lang="ru-RU" sz="3200" b="1" dirty="0">
                <a:solidFill>
                  <a:srgbClr val="FF3300"/>
                </a:solidFill>
                <a:latin typeface="Times New Roman" panose="02020603050405020304" pitchFamily="18" charset="0"/>
                <a:cs typeface="Times New Roman" panose="02020603050405020304" pitchFamily="18" charset="0"/>
              </a:rPr>
              <a:t>Ионная оптика</a:t>
            </a:r>
          </a:p>
        </p:txBody>
      </p:sp>
      <p:pic>
        <p:nvPicPr>
          <p:cNvPr id="1030" name="Picture 6" descr="Schematic overviews of double-focusing, sector field mass spectrometers...  | Download Scientific Diagram">
            <a:extLst>
              <a:ext uri="{FF2B5EF4-FFF2-40B4-BE49-F238E27FC236}">
                <a16:creationId xmlns:a16="http://schemas.microsoft.com/office/drawing/2014/main" id="{D924BF13-43D1-15C2-E06C-7A61E16F5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396" y="806347"/>
            <a:ext cx="5181206" cy="52072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C07C25-09DB-3855-088A-E1E9BB14FA88}"/>
              </a:ext>
            </a:extLst>
          </p:cNvPr>
          <p:cNvSpPr txBox="1"/>
          <p:nvPr/>
        </p:nvSpPr>
        <p:spPr>
          <a:xfrm>
            <a:off x="721178" y="6019800"/>
            <a:ext cx="7701643" cy="707886"/>
          </a:xfrm>
          <a:prstGeom prst="rect">
            <a:avLst/>
          </a:prstGeom>
          <a:noFill/>
        </p:spPr>
        <p:txBody>
          <a:bodyPr wrap="square">
            <a:spAutoFit/>
          </a:bodyPr>
          <a:lstStyle/>
          <a:p>
            <a:pPr algn="ctr"/>
            <a:r>
              <a:rPr lang="en-GB" sz="2000" i="0" u="none" strike="noStrike" dirty="0">
                <a:solidFill>
                  <a:schemeClr val="accent2"/>
                </a:solidFill>
                <a:effectLst/>
                <a:latin typeface="Times New Roman" panose="02020603050405020304" pitchFamily="18" charset="0"/>
                <a:cs typeface="Times New Roman" panose="02020603050405020304" pitchFamily="18" charset="0"/>
              </a:rPr>
              <a:t>Schematic overviews of double-focusing, sector field mass spectrometers with (a) </a:t>
            </a:r>
            <a:r>
              <a:rPr lang="en-GB" sz="2000" i="0" u="none" strike="noStrike" dirty="0" err="1">
                <a:solidFill>
                  <a:schemeClr val="accent2"/>
                </a:solidFill>
                <a:effectLst/>
                <a:latin typeface="Times New Roman" panose="02020603050405020304" pitchFamily="18" charset="0"/>
                <a:cs typeface="Times New Roman" panose="02020603050405020304" pitchFamily="18" charset="0"/>
              </a:rPr>
              <a:t>Nier</a:t>
            </a:r>
            <a:r>
              <a:rPr lang="en-GB" sz="2000" i="0" u="none" strike="noStrike" dirty="0">
                <a:solidFill>
                  <a:schemeClr val="accent2"/>
                </a:solidFill>
                <a:effectLst/>
                <a:latin typeface="Times New Roman" panose="02020603050405020304" pitchFamily="18" charset="0"/>
                <a:cs typeface="Times New Roman" panose="02020603050405020304" pitchFamily="18" charset="0"/>
              </a:rPr>
              <a:t>-Johnson and (b) </a:t>
            </a:r>
            <a:r>
              <a:rPr lang="en-GB" sz="2000" i="0" u="none" strike="noStrike" dirty="0" err="1">
                <a:solidFill>
                  <a:schemeClr val="accent2"/>
                </a:solidFill>
                <a:effectLst/>
                <a:latin typeface="Times New Roman" panose="02020603050405020304" pitchFamily="18" charset="0"/>
                <a:cs typeface="Times New Roman" panose="02020603050405020304" pitchFamily="18" charset="0"/>
              </a:rPr>
              <a:t>Mattauch</a:t>
            </a:r>
            <a:r>
              <a:rPr lang="en-GB" sz="2000" i="0" u="none" strike="noStrike" dirty="0">
                <a:solidFill>
                  <a:schemeClr val="accent2"/>
                </a:solidFill>
                <a:effectLst/>
                <a:latin typeface="Times New Roman" panose="02020603050405020304" pitchFamily="18" charset="0"/>
                <a:cs typeface="Times New Roman" panose="02020603050405020304" pitchFamily="18" charset="0"/>
              </a:rPr>
              <a:t>-Herzog geometries.</a:t>
            </a:r>
            <a:endParaRPr lang="en-RU" sz="2000" dirty="0">
              <a:solidFill>
                <a:schemeClr val="accent2"/>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5E1D1E0-D5E7-4F67-7924-E74A02E8852B}"/>
              </a:ext>
            </a:extLst>
          </p:cNvPr>
          <p:cNvSpPr>
            <a:spLocks noGrp="1"/>
          </p:cNvSpPr>
          <p:nvPr>
            <p:ph type="sldNum" sz="quarter" idx="12"/>
          </p:nvPr>
        </p:nvSpPr>
        <p:spPr>
          <a:xfrm>
            <a:off x="6934200" y="6381750"/>
            <a:ext cx="2133600" cy="476250"/>
          </a:xfrm>
        </p:spPr>
        <p:txBody>
          <a:bodyPr/>
          <a:lstStyle/>
          <a:p>
            <a:pPr>
              <a:defRPr/>
            </a:pPr>
            <a:fld id="{A035C65F-31C9-4B29-AE8C-A6F6B37CA7B9}" type="slidenum">
              <a:rPr lang="ru-RU" altLang="ru-RU" smtClean="0"/>
              <a:pPr>
                <a:defRPr/>
              </a:pPr>
              <a:t>16</a:t>
            </a:fld>
            <a:endParaRPr lang="ru-RU" altLang="ru-RU" dirty="0"/>
          </a:p>
        </p:txBody>
      </p:sp>
    </p:spTree>
    <p:extLst>
      <p:ext uri="{BB962C8B-B14F-4D97-AF65-F5344CB8AC3E}">
        <p14:creationId xmlns:p14="http://schemas.microsoft.com/office/powerpoint/2010/main" val="3393978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228599" y="76200"/>
            <a:ext cx="8686800" cy="1143000"/>
          </a:xfrm>
        </p:spPr>
        <p:txBody>
          <a:bodyPr/>
          <a:lstStyle/>
          <a:p>
            <a:r>
              <a:rPr lang="en-US" altLang="ru-RU" sz="3200" b="1" dirty="0">
                <a:solidFill>
                  <a:srgbClr val="FF0000"/>
                </a:solidFill>
                <a:latin typeface="Times New Roman" panose="02020603050405020304" pitchFamily="18" charset="0"/>
              </a:rPr>
              <a:t>ISOL </a:t>
            </a:r>
            <a:r>
              <a:rPr lang="ru-RU" altLang="ru-RU" sz="3200" b="1" dirty="0">
                <a:solidFill>
                  <a:srgbClr val="FF0000"/>
                </a:solidFill>
                <a:latin typeface="Times New Roman" panose="02020603050405020304" pitchFamily="18" charset="0"/>
              </a:rPr>
              <a:t>и </a:t>
            </a:r>
            <a:r>
              <a:rPr lang="en-US" altLang="ru-RU" sz="3200" b="1" dirty="0">
                <a:solidFill>
                  <a:srgbClr val="FF0000"/>
                </a:solidFill>
                <a:latin typeface="Times New Roman" panose="02020603050405020304" pitchFamily="18" charset="0"/>
              </a:rPr>
              <a:t>In-flight</a:t>
            </a:r>
            <a:br>
              <a:rPr lang="ru-RU" altLang="ru-RU" sz="3200" b="1" dirty="0">
                <a:solidFill>
                  <a:srgbClr val="FF0000"/>
                </a:solidFill>
                <a:latin typeface="Times New Roman" panose="02020603050405020304" pitchFamily="18" charset="0"/>
              </a:rPr>
            </a:br>
            <a:r>
              <a:rPr lang="ru-RU" altLang="ru-RU" sz="3200" b="1" dirty="0">
                <a:solidFill>
                  <a:srgbClr val="FF0000"/>
                </a:solidFill>
                <a:latin typeface="Times New Roman" panose="02020603050405020304" pitchFamily="18" charset="0"/>
              </a:rPr>
              <a:t>методы получения экзотических ядер</a:t>
            </a:r>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362" y="2009775"/>
            <a:ext cx="7153275"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8C37575-9823-D988-420A-4387B502AED7}"/>
              </a:ext>
            </a:extLst>
          </p:cNvPr>
          <p:cNvSpPr txBox="1"/>
          <p:nvPr/>
        </p:nvSpPr>
        <p:spPr>
          <a:xfrm>
            <a:off x="228599" y="1219200"/>
            <a:ext cx="8686800" cy="646331"/>
          </a:xfrm>
          <a:prstGeom prst="rect">
            <a:avLst/>
          </a:prstGeom>
          <a:noFill/>
        </p:spPr>
        <p:txBody>
          <a:bodyPr wrap="square">
            <a:spAutoFit/>
          </a:bodyPr>
          <a:lstStyle/>
          <a:p>
            <a:pPr algn="ctr"/>
            <a:r>
              <a:rPr lang="ru-RU" b="1" i="0" u="none" strike="noStrike" dirty="0">
                <a:solidFill>
                  <a:schemeClr val="accent2"/>
                </a:solidFill>
                <a:effectLst/>
                <a:latin typeface="Times New Roman" panose="02020603050405020304" pitchFamily="18" charset="0"/>
                <a:cs typeface="Times New Roman" panose="02020603050405020304" pitchFamily="18" charset="0"/>
              </a:rPr>
              <a:t>Эти два метода взаимно дополняют друг друга и могут быть использованы (в том числе </a:t>
            </a:r>
            <a:r>
              <a:rPr lang="ru-RU" b="1" dirty="0">
                <a:solidFill>
                  <a:schemeClr val="accent2"/>
                </a:solidFill>
                <a:latin typeface="Times New Roman" panose="02020603050405020304" pitchFamily="18" charset="0"/>
                <a:cs typeface="Times New Roman" panose="02020603050405020304" pitchFamily="18" charset="0"/>
              </a:rPr>
              <a:t>совместно</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в зависимости от конкретной физической задачи.</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FEF01E3-F5A1-9068-A9B7-1EC58C5050B3}"/>
              </a:ext>
            </a:extLst>
          </p:cNvPr>
          <p:cNvSpPr>
            <a:spLocks noGrp="1"/>
          </p:cNvSpPr>
          <p:nvPr>
            <p:ph type="sldNum" sz="quarter" idx="12"/>
          </p:nvPr>
        </p:nvSpPr>
        <p:spPr/>
        <p:txBody>
          <a:bodyPr/>
          <a:lstStyle/>
          <a:p>
            <a:pPr>
              <a:defRPr/>
            </a:pPr>
            <a:fld id="{A035C65F-31C9-4B29-AE8C-A6F6B37CA7B9}" type="slidenum">
              <a:rPr lang="ru-RU" altLang="ru-RU" smtClean="0"/>
              <a:pPr>
                <a:defRPr/>
              </a:pPr>
              <a:t>17</a:t>
            </a:fld>
            <a:endParaRPr lang="ru-RU" altLang="ru-RU"/>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228599" y="76200"/>
            <a:ext cx="8686800" cy="1143000"/>
          </a:xfrm>
        </p:spPr>
        <p:txBody>
          <a:bodyPr/>
          <a:lstStyle/>
          <a:p>
            <a:r>
              <a:rPr lang="en-US" altLang="ru-RU" sz="3200" b="1" dirty="0">
                <a:solidFill>
                  <a:srgbClr val="FF0000"/>
                </a:solidFill>
                <a:latin typeface="Times New Roman" panose="02020603050405020304" pitchFamily="18" charset="0"/>
              </a:rPr>
              <a:t>ISOL </a:t>
            </a:r>
            <a:r>
              <a:rPr lang="ru-RU" altLang="ru-RU" sz="3200" b="1" dirty="0">
                <a:solidFill>
                  <a:srgbClr val="FF0000"/>
                </a:solidFill>
                <a:latin typeface="Times New Roman" panose="02020603050405020304" pitchFamily="18" charset="0"/>
              </a:rPr>
              <a:t>и </a:t>
            </a:r>
            <a:r>
              <a:rPr lang="en-US" altLang="ru-RU" sz="3200" b="1" dirty="0">
                <a:solidFill>
                  <a:srgbClr val="FF0000"/>
                </a:solidFill>
                <a:latin typeface="Times New Roman" panose="02020603050405020304" pitchFamily="18" charset="0"/>
              </a:rPr>
              <a:t>In-flight</a:t>
            </a:r>
            <a:br>
              <a:rPr lang="ru-RU" altLang="ru-RU" sz="3200" b="1" dirty="0">
                <a:solidFill>
                  <a:srgbClr val="FF0000"/>
                </a:solidFill>
                <a:latin typeface="Times New Roman" panose="02020603050405020304" pitchFamily="18" charset="0"/>
              </a:rPr>
            </a:br>
            <a:r>
              <a:rPr lang="ru-RU" altLang="ru-RU" sz="3200" b="1" dirty="0">
                <a:solidFill>
                  <a:srgbClr val="FF0000"/>
                </a:solidFill>
                <a:latin typeface="Times New Roman" panose="02020603050405020304" pitchFamily="18" charset="0"/>
              </a:rPr>
              <a:t>методы получения экзотических ядер</a:t>
            </a:r>
          </a:p>
        </p:txBody>
      </p:sp>
      <p:pic>
        <p:nvPicPr>
          <p:cNvPr id="5" name="Picture 4">
            <a:extLst>
              <a:ext uri="{FF2B5EF4-FFF2-40B4-BE49-F238E27FC236}">
                <a16:creationId xmlns:a16="http://schemas.microsoft.com/office/drawing/2014/main" id="{CA86F809-1ED3-DCF9-244E-9C33B3AEE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0" y="1438926"/>
            <a:ext cx="8938158" cy="4586572"/>
          </a:xfrm>
          <a:prstGeom prst="rect">
            <a:avLst/>
          </a:prstGeom>
        </p:spPr>
      </p:pic>
      <p:sp>
        <p:nvSpPr>
          <p:cNvPr id="7" name="Slide Number Placeholder 6">
            <a:extLst>
              <a:ext uri="{FF2B5EF4-FFF2-40B4-BE49-F238E27FC236}">
                <a16:creationId xmlns:a16="http://schemas.microsoft.com/office/drawing/2014/main" id="{2F57E2B8-7648-7062-4716-4158B9DA3B62}"/>
              </a:ext>
            </a:extLst>
          </p:cNvPr>
          <p:cNvSpPr>
            <a:spLocks noGrp="1"/>
          </p:cNvSpPr>
          <p:nvPr>
            <p:ph type="sldNum" sz="quarter" idx="12"/>
          </p:nvPr>
        </p:nvSpPr>
        <p:spPr/>
        <p:txBody>
          <a:bodyPr/>
          <a:lstStyle/>
          <a:p>
            <a:pPr>
              <a:defRPr/>
            </a:pPr>
            <a:fld id="{A035C65F-31C9-4B29-AE8C-A6F6B37CA7B9}" type="slidenum">
              <a:rPr lang="ru-RU" altLang="ru-RU" smtClean="0"/>
              <a:pPr>
                <a:defRPr/>
              </a:pPr>
              <a:t>18</a:t>
            </a:fld>
            <a:endParaRPr lang="ru-RU" altLang="ru-RU"/>
          </a:p>
        </p:txBody>
      </p:sp>
    </p:spTree>
    <p:extLst>
      <p:ext uri="{BB962C8B-B14F-4D97-AF65-F5344CB8AC3E}">
        <p14:creationId xmlns:p14="http://schemas.microsoft.com/office/powerpoint/2010/main" val="510285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457200" y="0"/>
            <a:ext cx="8229600" cy="793556"/>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Метод </a:t>
            </a:r>
            <a:r>
              <a:rPr lang="en-US" altLang="ru-RU" sz="3200" b="1" dirty="0">
                <a:solidFill>
                  <a:srgbClr val="FF0000"/>
                </a:solidFill>
                <a:latin typeface="Times New Roman" panose="02020603050405020304" pitchFamily="18" charset="0"/>
                <a:cs typeface="Times New Roman" panose="02020603050405020304" pitchFamily="18" charset="0"/>
              </a:rPr>
              <a:t>ISOL</a:t>
            </a:r>
            <a:r>
              <a:rPr lang="ru-RU" altLang="ru-RU" sz="3200" b="1" dirty="0">
                <a:solidFill>
                  <a:srgbClr val="FF0000"/>
                </a:solidFill>
                <a:latin typeface="Times New Roman" panose="02020603050405020304" pitchFamily="18" charset="0"/>
                <a:cs typeface="Times New Roman" panose="02020603050405020304" pitchFamily="18" charset="0"/>
              </a:rPr>
              <a:t> (</a:t>
            </a:r>
            <a:r>
              <a:rPr lang="en-GB" sz="3200" b="1" i="0" u="none" strike="noStrike" dirty="0" err="1">
                <a:solidFill>
                  <a:srgbClr val="FF0000"/>
                </a:solidFill>
                <a:effectLst/>
                <a:latin typeface="Times New Roman" panose="02020603050405020304" pitchFamily="18" charset="0"/>
                <a:cs typeface="Times New Roman" panose="02020603050405020304" pitchFamily="18" charset="0"/>
              </a:rPr>
              <a:t>Isotop</a:t>
            </a:r>
            <a:r>
              <a:rPr lang="en-US" sz="3200" b="1" dirty="0">
                <a:solidFill>
                  <a:srgbClr val="FF0000"/>
                </a:solidFill>
                <a:latin typeface="Times New Roman" panose="02020603050405020304" pitchFamily="18" charset="0"/>
                <a:cs typeface="Times New Roman" panose="02020603050405020304" pitchFamily="18" charset="0"/>
              </a:rPr>
              <a:t>e</a:t>
            </a:r>
            <a:r>
              <a:rPr lang="en-GB" sz="3200" b="1" i="0" u="none" strike="noStrike" dirty="0">
                <a:solidFill>
                  <a:srgbClr val="FF0000"/>
                </a:solidFill>
                <a:effectLst/>
                <a:latin typeface="Times New Roman" panose="02020603050405020304" pitchFamily="18" charset="0"/>
                <a:cs typeface="Times New Roman" panose="02020603050405020304" pitchFamily="18" charset="0"/>
              </a:rPr>
              <a:t> Separation On Line</a:t>
            </a:r>
            <a:r>
              <a:rPr lang="ru-RU" altLang="ru-RU" sz="3200" b="1" dirty="0">
                <a:solidFill>
                  <a:srgbClr val="FF0000"/>
                </a:solidFill>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51477589-3749-B8C1-27F5-FE93FBB10B87}"/>
              </a:ext>
            </a:extLst>
          </p:cNvPr>
          <p:cNvSpPr txBox="1"/>
          <p:nvPr/>
        </p:nvSpPr>
        <p:spPr>
          <a:xfrm>
            <a:off x="209550" y="4801496"/>
            <a:ext cx="8724900" cy="1938992"/>
          </a:xfrm>
          <a:prstGeom prst="rect">
            <a:avLst/>
          </a:prstGeom>
          <a:noFill/>
        </p:spPr>
        <p:txBody>
          <a:bodyPr wrap="square">
            <a:spAutoFit/>
          </a:bodyPr>
          <a:lstStyle/>
          <a:p>
            <a:pPr marL="285750" indent="-285750">
              <a:buFont typeface="Arial" panose="020B0604020202020204" pitchFamily="34" charset="0"/>
              <a:buChar char="•"/>
            </a:pPr>
            <a:r>
              <a:rPr lang="ru-RU" sz="1500" b="1" i="0" u="none" strike="noStrike" dirty="0">
                <a:solidFill>
                  <a:srgbClr val="000000"/>
                </a:solidFill>
                <a:effectLst/>
                <a:latin typeface="Times New Roman" panose="02020603050405020304" pitchFamily="18" charset="0"/>
                <a:cs typeface="Times New Roman" panose="02020603050405020304" pitchFamily="18" charset="0"/>
              </a:rPr>
              <a:t>Таким образом в методе </a:t>
            </a:r>
            <a:r>
              <a:rPr lang="en-GB" sz="1500" b="1" i="0" u="none" strike="noStrike" dirty="0">
                <a:solidFill>
                  <a:srgbClr val="000000"/>
                </a:solidFill>
                <a:effectLst/>
                <a:latin typeface="Times New Roman" panose="02020603050405020304" pitchFamily="18" charset="0"/>
                <a:cs typeface="Times New Roman" panose="02020603050405020304" pitchFamily="18" charset="0"/>
              </a:rPr>
              <a:t>ISOL </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используются </a:t>
            </a:r>
            <a:r>
              <a:rPr lang="ru-RU" sz="1500" b="1" i="0" u="none" strike="noStrike" dirty="0">
                <a:solidFill>
                  <a:srgbClr val="FF0000"/>
                </a:solidFill>
                <a:effectLst/>
                <a:latin typeface="Times New Roman" panose="02020603050405020304" pitchFamily="18" charset="0"/>
                <a:cs typeface="Times New Roman" panose="02020603050405020304" pitchFamily="18" charset="0"/>
              </a:rPr>
              <a:t>две ускорительные системы</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 Одна для получения первичного пучка (</a:t>
            </a:r>
            <a:r>
              <a:rPr lang="en-GB" sz="1500" b="1" i="0" u="none" strike="noStrike" dirty="0">
                <a:solidFill>
                  <a:srgbClr val="000000"/>
                </a:solidFill>
                <a:effectLst/>
                <a:latin typeface="Times New Roman" panose="02020603050405020304" pitchFamily="18" charset="0"/>
                <a:cs typeface="Times New Roman" panose="02020603050405020304" pitchFamily="18" charset="0"/>
              </a:rPr>
              <a:t>Projectile Source) </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и создания вторичных частиц в толстой мишени, вторая (</a:t>
            </a:r>
            <a:r>
              <a:rPr lang="en-GB" sz="1500" b="1" i="0" u="none" strike="noStrike" dirty="0">
                <a:solidFill>
                  <a:srgbClr val="000000"/>
                </a:solidFill>
                <a:effectLst/>
                <a:latin typeface="Times New Roman" panose="02020603050405020304" pitchFamily="18" charset="0"/>
                <a:cs typeface="Times New Roman" panose="02020603050405020304" pitchFamily="18" charset="0"/>
              </a:rPr>
              <a:t>Post Accelerator) - </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для ускорения вторичных частиц. Второй ускоритель обеспечивает необходимую для физических исследований энергию пучка радиоактивных ядер.</a:t>
            </a:r>
          </a:p>
          <a:p>
            <a:pPr marL="285750" indent="-285750">
              <a:buFont typeface="Arial" panose="020B0604020202020204" pitchFamily="34" charset="0"/>
              <a:buChar char="•"/>
            </a:pPr>
            <a:r>
              <a:rPr lang="ru-RU" sz="1500" b="1" dirty="0">
                <a:solidFill>
                  <a:srgbClr val="000000"/>
                </a:solidFill>
                <a:latin typeface="Times New Roman" panose="02020603050405020304" pitchFamily="18" charset="0"/>
                <a:cs typeface="Times New Roman" panose="02020603050405020304" pitchFamily="18" charset="0"/>
              </a:rPr>
              <a:t>Г</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енерируются пучки вторичных частиц высокой интенсивности с энергией до 25 Мэ</a:t>
            </a:r>
            <a:r>
              <a:rPr lang="ru-RU" sz="1500" b="1" dirty="0">
                <a:solidFill>
                  <a:srgbClr val="000000"/>
                </a:solidFill>
                <a:latin typeface="Times New Roman" panose="02020603050405020304" pitchFamily="18" charset="0"/>
                <a:cs typeface="Times New Roman" panose="02020603050405020304" pitchFamily="18" charset="0"/>
              </a:rPr>
              <a:t>В</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/нуклон. </a:t>
            </a:r>
          </a:p>
          <a:p>
            <a:pPr marL="285750" indent="-285750">
              <a:buFont typeface="Arial" panose="020B0604020202020204" pitchFamily="34" charset="0"/>
              <a:buChar char="•"/>
            </a:pPr>
            <a:r>
              <a:rPr lang="ru-RU" sz="1500" b="1" i="0" u="none" strike="noStrike" dirty="0">
                <a:solidFill>
                  <a:srgbClr val="FF0000"/>
                </a:solidFill>
                <a:effectLst/>
                <a:latin typeface="Times New Roman" panose="02020603050405020304" pitchFamily="18" charset="0"/>
                <a:cs typeface="Times New Roman" panose="02020603050405020304" pitchFamily="18" charset="0"/>
              </a:rPr>
              <a:t>Время извлечения </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радиоактивных ядер из мишени, в которой они образуются, и </a:t>
            </a:r>
            <a:r>
              <a:rPr lang="ru-RU" sz="1500" b="1" i="0" u="none" strike="noStrike" dirty="0">
                <a:solidFill>
                  <a:srgbClr val="FF0000"/>
                </a:solidFill>
                <a:effectLst/>
                <a:latin typeface="Times New Roman" panose="02020603050405020304" pitchFamily="18" charset="0"/>
                <a:cs typeface="Times New Roman" panose="02020603050405020304" pitchFamily="18" charset="0"/>
              </a:rPr>
              <a:t>время их транспортировки</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 к ускорителю вторичных пучков, определяет диапазон времен жизни экзотических ядер, которые могут быть исследованы этим методом.</a:t>
            </a:r>
            <a:endParaRPr lang="en-RU" sz="15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871DBC6-3327-60E9-A878-EC79A3496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31" y="1390965"/>
            <a:ext cx="5125970" cy="3321244"/>
          </a:xfrm>
          <a:prstGeom prst="rect">
            <a:avLst/>
          </a:prstGeom>
        </p:spPr>
      </p:pic>
      <p:sp>
        <p:nvSpPr>
          <p:cNvPr id="8" name="TextBox 7">
            <a:extLst>
              <a:ext uri="{FF2B5EF4-FFF2-40B4-BE49-F238E27FC236}">
                <a16:creationId xmlns:a16="http://schemas.microsoft.com/office/drawing/2014/main" id="{2569EFE4-41A2-E896-59AD-034F152CF2BF}"/>
              </a:ext>
            </a:extLst>
          </p:cNvPr>
          <p:cNvSpPr txBox="1"/>
          <p:nvPr/>
        </p:nvSpPr>
        <p:spPr>
          <a:xfrm>
            <a:off x="4953001" y="805748"/>
            <a:ext cx="4218048" cy="4016484"/>
          </a:xfrm>
          <a:prstGeom prst="rect">
            <a:avLst/>
          </a:prstGeom>
          <a:noFill/>
        </p:spPr>
        <p:txBody>
          <a:bodyPr wrap="square">
            <a:spAutoFit/>
          </a:bodyPr>
          <a:lstStyle/>
          <a:p>
            <a:pPr marL="285750" indent="-285750">
              <a:buFont typeface="Arial" panose="020B0604020202020204" pitchFamily="34" charset="0"/>
              <a:buChar char="•"/>
            </a:pP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В результате бомбардировки ускоренным пучком </a:t>
            </a:r>
            <a:r>
              <a:rPr lang="ru-RU" sz="1700" b="1" i="0" u="none" strike="noStrike" dirty="0">
                <a:solidFill>
                  <a:srgbClr val="FF0000"/>
                </a:solidFill>
                <a:effectLst/>
                <a:latin typeface="Times New Roman" panose="02020603050405020304" pitchFamily="18" charset="0"/>
                <a:cs typeface="Times New Roman" panose="02020603050405020304" pitchFamily="18" charset="0"/>
              </a:rPr>
              <a:t>толстой мишени </a:t>
            </a: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в ней образуются радиоактивные ядра в широком диапазоне </a:t>
            </a:r>
            <a:r>
              <a:rPr lang="en-GB" sz="1700" b="1" i="0" u="none" strike="noStrike" dirty="0">
                <a:solidFill>
                  <a:schemeClr val="accent2"/>
                </a:solidFill>
                <a:effectLst/>
                <a:latin typeface="Times New Roman" panose="02020603050405020304" pitchFamily="18" charset="0"/>
                <a:cs typeface="Times New Roman" panose="02020603050405020304" pitchFamily="18" charset="0"/>
              </a:rPr>
              <a:t>Z </a:t>
            </a: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и </a:t>
            </a:r>
            <a:r>
              <a:rPr lang="en-GB" sz="1700" b="1" i="0" u="none" strike="noStrike" dirty="0">
                <a:solidFill>
                  <a:schemeClr val="accent2"/>
                </a:solidFill>
                <a:effectLst/>
                <a:latin typeface="Times New Roman" panose="02020603050405020304" pitchFamily="18" charset="0"/>
                <a:cs typeface="Times New Roman" panose="02020603050405020304" pitchFamily="18" charset="0"/>
              </a:rPr>
              <a:t>A, </a:t>
            </a: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которые остаются в веществе мишени. </a:t>
            </a:r>
            <a:endParaRPr lang="en-US" sz="1700" b="1" i="0" u="none" strike="noStrike"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Образовавшиеся ядра затем </a:t>
            </a:r>
            <a:r>
              <a:rPr lang="ru-RU" sz="1700" b="1" i="0" u="none" strike="noStrike" dirty="0">
                <a:solidFill>
                  <a:srgbClr val="FF0000"/>
                </a:solidFill>
                <a:effectLst/>
                <a:latin typeface="Times New Roman" panose="02020603050405020304" pitchFamily="18" charset="0"/>
                <a:cs typeface="Times New Roman" panose="02020603050405020304" pitchFamily="18" charset="0"/>
              </a:rPr>
              <a:t>извлекают из мишени</a:t>
            </a: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a:t>
            </a:r>
            <a:endParaRPr lang="en-US" sz="1700" b="1" i="0" u="none" strike="noStrike"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После извлечения из мишени ионы разделяются с помощью </a:t>
            </a:r>
            <a:r>
              <a:rPr lang="ru-RU" sz="1700" b="1" i="0" u="none" strike="noStrike" dirty="0">
                <a:solidFill>
                  <a:srgbClr val="FF0000"/>
                </a:solidFill>
                <a:effectLst/>
                <a:latin typeface="Times New Roman" panose="02020603050405020304" pitchFamily="18" charset="0"/>
                <a:cs typeface="Times New Roman" panose="02020603050405020304" pitchFamily="18" charset="0"/>
              </a:rPr>
              <a:t>масс-сепаратора</a:t>
            </a: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 и могут быть использованы в прецизионных экспериментах с низкими энергиями (10 - 500 кэВ) или ускорены во втором ускорителе. </a:t>
            </a:r>
            <a:endParaRPr lang="en-US" sz="1700" b="1" i="0" u="none" strike="noStrike" dirty="0">
              <a:solidFill>
                <a:schemeClr val="accent2"/>
              </a:solidFill>
              <a:effectLst/>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ED8C390-5AD9-E0DB-A559-C47674A10828}"/>
              </a:ext>
            </a:extLst>
          </p:cNvPr>
          <p:cNvSpPr>
            <a:spLocks noGrp="1"/>
          </p:cNvSpPr>
          <p:nvPr>
            <p:ph type="sldNum" sz="quarter" idx="12"/>
          </p:nvPr>
        </p:nvSpPr>
        <p:spPr>
          <a:xfrm>
            <a:off x="6806392" y="6381750"/>
            <a:ext cx="2133600" cy="476250"/>
          </a:xfrm>
        </p:spPr>
        <p:txBody>
          <a:bodyPr/>
          <a:lstStyle/>
          <a:p>
            <a:pPr>
              <a:defRPr/>
            </a:pPr>
            <a:fld id="{A035C65F-31C9-4B29-AE8C-A6F6B37CA7B9}" type="slidenum">
              <a:rPr lang="ru-RU" altLang="ru-RU" smtClean="0"/>
              <a:pPr>
                <a:defRPr/>
              </a:pPr>
              <a:t>19</a:t>
            </a:fld>
            <a:endParaRPr lang="ru-RU" altLang="ru-RU" dirty="0"/>
          </a:p>
        </p:txBody>
      </p:sp>
      <p:pic>
        <p:nvPicPr>
          <p:cNvPr id="3" name="Picture 2">
            <a:extLst>
              <a:ext uri="{FF2B5EF4-FFF2-40B4-BE49-F238E27FC236}">
                <a16:creationId xmlns:a16="http://schemas.microsoft.com/office/drawing/2014/main" id="{99F47121-893B-FE3A-2A2A-3ED0A71BF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1" y="840549"/>
            <a:ext cx="996950" cy="510549"/>
          </a:xfrm>
          <a:prstGeom prst="rect">
            <a:avLst/>
          </a:prstGeom>
        </p:spPr>
      </p:pic>
    </p:spTree>
    <p:extLst>
      <p:ext uri="{BB962C8B-B14F-4D97-AF65-F5344CB8AC3E}">
        <p14:creationId xmlns:p14="http://schemas.microsoft.com/office/powerpoint/2010/main" val="2902797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ECE5"/>
        </a:solidFill>
        <a:effectLst/>
      </p:bgPr>
    </p:bg>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04B292C-F373-9C87-9533-3019598E0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1615"/>
            <a:ext cx="9144000" cy="5799137"/>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615E226F-E7C2-4575-9B01-3B9289A7F4C1}"/>
              </a:ext>
            </a:extLst>
          </p:cNvPr>
          <p:cNvSpPr>
            <a:spLocks noGrp="1"/>
          </p:cNvSpPr>
          <p:nvPr>
            <p:ph type="title"/>
          </p:nvPr>
        </p:nvSpPr>
        <p:spPr>
          <a:xfrm>
            <a:off x="457200" y="0"/>
            <a:ext cx="8229600" cy="701615"/>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Физика экзотических ядер</a:t>
            </a:r>
            <a:endParaRPr lang="ru-RU" sz="3200" dirty="0">
              <a:solidFill>
                <a:srgbClr val="FF0000"/>
              </a:solidFill>
            </a:endParaRPr>
          </a:p>
        </p:txBody>
      </p:sp>
      <p:sp>
        <p:nvSpPr>
          <p:cNvPr id="5" name="Rectangle 5">
            <a:extLst>
              <a:ext uri="{FF2B5EF4-FFF2-40B4-BE49-F238E27FC236}">
                <a16:creationId xmlns:a16="http://schemas.microsoft.com/office/drawing/2014/main" id="{B681CE5E-B88C-4502-90D3-EE1D4CE70381}"/>
              </a:ext>
            </a:extLst>
          </p:cNvPr>
          <p:cNvSpPr txBox="1">
            <a:spLocks noChangeArrowheads="1"/>
          </p:cNvSpPr>
          <p:nvPr/>
        </p:nvSpPr>
        <p:spPr bwMode="auto">
          <a:xfrm>
            <a:off x="152400" y="1968352"/>
            <a:ext cx="533400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rPr>
              <a:t>Ядра удалённые от долины </a:t>
            </a:r>
            <a:r>
              <a:rPr lang="el-GR" altLang="ru-RU" sz="1200" b="1" kern="0" dirty="0">
                <a:solidFill>
                  <a:schemeClr val="accent2"/>
                </a:solidFill>
                <a:latin typeface="Times New Roman" panose="02020603050405020304" pitchFamily="18" charset="0"/>
                <a:cs typeface="Times New Roman" panose="02020603050405020304" pitchFamily="18" charset="0"/>
              </a:rPr>
              <a:t>β</a:t>
            </a:r>
            <a:r>
              <a:rPr lang="ru-RU" altLang="ru-RU" sz="1200" b="1" kern="0" dirty="0">
                <a:solidFill>
                  <a:schemeClr val="accent2"/>
                </a:solidFill>
                <a:latin typeface="Times New Roman" panose="02020603050405020304" pitchFamily="18" charset="0"/>
                <a:cs typeface="Times New Roman" panose="02020603050405020304" pitchFamily="18" charset="0"/>
              </a:rPr>
              <a:t>-стабильности</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вблизи границ нуклонной стабильности</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(резонансы) за границами нуклонной стабильности</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Сверхтяжёлые ядра</a:t>
            </a:r>
            <a:endParaRPr lang="en-US" altLang="ru-RU" sz="1200" b="1" kern="0" dirty="0">
              <a:solidFill>
                <a:schemeClr val="accent2"/>
              </a:solidFill>
              <a:latin typeface="Times New Roman" panose="02020603050405020304" pitchFamily="18" charset="0"/>
              <a:cs typeface="Times New Roman" panose="02020603050405020304" pitchFamily="18" charset="0"/>
            </a:endParaRPr>
          </a:p>
          <a:p>
            <a:pPr>
              <a:buClr>
                <a:srgbClr val="FF3300"/>
              </a:buClr>
              <a:buFont typeface="Wingdings" panose="05000000000000000000" pitchFamily="2" charset="2"/>
              <a:buChar char="Ø"/>
            </a:pPr>
            <a:r>
              <a:rPr lang="ru-RU" altLang="ru-RU" sz="1200" b="1" kern="0" dirty="0" err="1">
                <a:solidFill>
                  <a:schemeClr val="accent2"/>
                </a:solidFill>
                <a:latin typeface="Times New Roman" panose="02020603050405020304" pitchFamily="18" charset="0"/>
                <a:cs typeface="Times New Roman" panose="02020603050405020304" pitchFamily="18" charset="0"/>
              </a:rPr>
              <a:t>Гипердеформированные</a:t>
            </a:r>
            <a:r>
              <a:rPr lang="ru-RU" altLang="ru-RU" sz="1200" b="1" kern="0" dirty="0">
                <a:solidFill>
                  <a:schemeClr val="accent2"/>
                </a:solidFill>
                <a:latin typeface="Times New Roman" panose="02020603050405020304" pitchFamily="18" charset="0"/>
                <a:cs typeface="Times New Roman" panose="02020603050405020304" pitchFamily="18" charset="0"/>
              </a:rPr>
              <a:t> ядра</a:t>
            </a:r>
          </a:p>
        </p:txBody>
      </p:sp>
      <p:sp>
        <p:nvSpPr>
          <p:cNvPr id="6" name="TextBox 5">
            <a:extLst>
              <a:ext uri="{FF2B5EF4-FFF2-40B4-BE49-F238E27FC236}">
                <a16:creationId xmlns:a16="http://schemas.microsoft.com/office/drawing/2014/main" id="{E8996B77-F602-D411-4FBF-7BF47498ACAF}"/>
              </a:ext>
            </a:extLst>
          </p:cNvPr>
          <p:cNvSpPr txBox="1"/>
          <p:nvPr/>
        </p:nvSpPr>
        <p:spPr>
          <a:xfrm>
            <a:off x="152400" y="723910"/>
            <a:ext cx="6553200" cy="1107996"/>
          </a:xfrm>
          <a:prstGeom prst="rect">
            <a:avLst/>
          </a:prstGeom>
          <a:noFill/>
        </p:spPr>
        <p:txBody>
          <a:bodyPr wrap="square">
            <a:spAutoFit/>
          </a:bodyPr>
          <a:lstStyle/>
          <a:p>
            <a:r>
              <a:rPr lang="en-RU" sz="2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Фундаментальная проблема ядерной физики - получение и изучение свойств ядер, находящихся в экстремальном состоянии - </a:t>
            </a:r>
            <a:r>
              <a:rPr lang="en-RU" sz="220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экзотических ядер</a:t>
            </a:r>
            <a:endParaRPr lang="en-RU" sz="22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4C0FA61-B160-10A8-BF25-5E9E77172AB3}"/>
              </a:ext>
            </a:extLst>
          </p:cNvPr>
          <p:cNvSpPr txBox="1"/>
          <p:nvPr/>
        </p:nvSpPr>
        <p:spPr>
          <a:xfrm>
            <a:off x="4800600" y="4589183"/>
            <a:ext cx="4343400" cy="1384995"/>
          </a:xfrm>
          <a:prstGeom prst="rect">
            <a:avLst/>
          </a:prstGeom>
          <a:noFill/>
        </p:spPr>
        <p:txBody>
          <a:bodyPr wrap="square">
            <a:spAutoFit/>
          </a:bodyPr>
          <a:lstStyle/>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с аномальным избытком протонов или нейтронов</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содержащие </a:t>
            </a:r>
            <a:r>
              <a:rPr lang="en-US" altLang="ru-RU" sz="1200" b="1" kern="0" dirty="0">
                <a:solidFill>
                  <a:schemeClr val="accent2"/>
                </a:solidFill>
                <a:latin typeface="Times New Roman" panose="02020603050405020304" pitchFamily="18" charset="0"/>
                <a:cs typeface="Times New Roman" panose="02020603050405020304" pitchFamily="18" charset="0"/>
              </a:rPr>
              <a:t>n- </a:t>
            </a:r>
            <a:r>
              <a:rPr lang="ru-RU" altLang="ru-RU" sz="1200" b="1" kern="0" dirty="0">
                <a:solidFill>
                  <a:schemeClr val="accent2"/>
                </a:solidFill>
                <a:latin typeface="Times New Roman" panose="02020603050405020304" pitchFamily="18" charset="0"/>
                <a:cs typeface="Times New Roman" panose="02020603050405020304" pitchFamily="18" charset="0"/>
              </a:rPr>
              <a:t>или </a:t>
            </a:r>
            <a:r>
              <a:rPr lang="en-US" altLang="ru-RU" sz="1200" b="1" kern="0" dirty="0">
                <a:solidFill>
                  <a:schemeClr val="accent2"/>
                </a:solidFill>
                <a:latin typeface="Times New Roman" panose="02020603050405020304" pitchFamily="18" charset="0"/>
                <a:cs typeface="Times New Roman" panose="02020603050405020304" pitchFamily="18" charset="0"/>
              </a:rPr>
              <a:t>p-</a:t>
            </a:r>
            <a:r>
              <a:rPr lang="ru-RU" altLang="ru-RU" sz="1200" b="1" kern="0" dirty="0">
                <a:solidFill>
                  <a:schemeClr val="accent2"/>
                </a:solidFill>
                <a:latin typeface="Times New Roman" panose="02020603050405020304" pitchFamily="18" charset="0"/>
                <a:cs typeface="Times New Roman" panose="02020603050405020304" pitchFamily="18" charset="0"/>
              </a:rPr>
              <a:t> </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гало</a:t>
            </a:r>
            <a:r>
              <a:rPr lang="en-US" altLang="ru-RU" sz="1200" b="1" kern="0" dirty="0">
                <a:solidFill>
                  <a:schemeClr val="accent2"/>
                </a:solidFill>
                <a:latin typeface="Times New Roman" panose="02020603050405020304" pitchFamily="18" charset="0"/>
                <a:cs typeface="Times New Roman" panose="02020603050405020304" pitchFamily="18" charset="0"/>
              </a:rPr>
              <a:t>”</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с необычным распределением плотности</a:t>
            </a:r>
            <a:r>
              <a:rPr lang="en-US" altLang="ru-RU" sz="1200" b="1" kern="0" dirty="0">
                <a:solidFill>
                  <a:schemeClr val="accent2"/>
                </a:solidFill>
                <a:latin typeface="Times New Roman" panose="02020603050405020304" pitchFamily="18" charset="0"/>
                <a:cs typeface="Times New Roman" panose="02020603050405020304" pitchFamily="18" charset="0"/>
              </a:rPr>
              <a:t> - “</a:t>
            </a:r>
            <a:r>
              <a:rPr lang="ru-RU" altLang="ru-RU" sz="1200" b="1" kern="0" dirty="0">
                <a:solidFill>
                  <a:schemeClr val="accent2"/>
                </a:solidFill>
                <a:latin typeface="Times New Roman" panose="02020603050405020304" pitchFamily="18" charset="0"/>
                <a:cs typeface="Times New Roman" panose="02020603050405020304" pitchFamily="18" charset="0"/>
              </a:rPr>
              <a:t>пузыри</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 </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содержащие </a:t>
            </a:r>
            <a:r>
              <a:rPr lang="ru-RU" altLang="ru-RU" sz="1200" b="1" kern="0" dirty="0" err="1">
                <a:solidFill>
                  <a:schemeClr val="accent2"/>
                </a:solidFill>
                <a:latin typeface="Times New Roman" panose="02020603050405020304" pitchFamily="18" charset="0"/>
                <a:cs typeface="Times New Roman" panose="02020603050405020304" pitchFamily="18" charset="0"/>
              </a:rPr>
              <a:t>пионный</a:t>
            </a:r>
            <a:r>
              <a:rPr lang="ru-RU" altLang="ru-RU" sz="1200" b="1" kern="0" dirty="0">
                <a:solidFill>
                  <a:schemeClr val="accent2"/>
                </a:solidFill>
                <a:latin typeface="Times New Roman" panose="02020603050405020304" pitchFamily="18" charset="0"/>
                <a:cs typeface="Times New Roman" panose="02020603050405020304" pitchFamily="18" charset="0"/>
              </a:rPr>
              <a:t> конденсат</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имеющие большой угловой момент (</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бешено</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 вращающиеся)</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с высокой энергией возбуждения (</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горячие</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 ядра)</a:t>
            </a:r>
          </a:p>
        </p:txBody>
      </p:sp>
      <p:sp>
        <p:nvSpPr>
          <p:cNvPr id="4" name="Slide Number Placeholder 3">
            <a:extLst>
              <a:ext uri="{FF2B5EF4-FFF2-40B4-BE49-F238E27FC236}">
                <a16:creationId xmlns:a16="http://schemas.microsoft.com/office/drawing/2014/main" id="{78CE4BDF-931F-3B4A-7F15-2213A823243B}"/>
              </a:ext>
            </a:extLst>
          </p:cNvPr>
          <p:cNvSpPr>
            <a:spLocks noGrp="1"/>
          </p:cNvSpPr>
          <p:nvPr>
            <p:ph type="sldNum" sz="quarter" idx="12"/>
          </p:nvPr>
        </p:nvSpPr>
        <p:spPr/>
        <p:txBody>
          <a:bodyPr/>
          <a:lstStyle/>
          <a:p>
            <a:pPr>
              <a:defRPr/>
            </a:pPr>
            <a:fld id="{A035C65F-31C9-4B29-AE8C-A6F6B37CA7B9}" type="slidenum">
              <a:rPr lang="ru-RU" altLang="ru-RU" smtClean="0"/>
              <a:pPr>
                <a:defRPr/>
              </a:pPr>
              <a:t>2</a:t>
            </a:fld>
            <a:endParaRPr lang="ru-RU" altLang="ru-RU"/>
          </a:p>
        </p:txBody>
      </p:sp>
    </p:spTree>
    <p:extLst>
      <p:ext uri="{BB962C8B-B14F-4D97-AF65-F5344CB8AC3E}">
        <p14:creationId xmlns:p14="http://schemas.microsoft.com/office/powerpoint/2010/main" val="12499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a:xfrm>
            <a:off x="457200" y="76200"/>
            <a:ext cx="8229600" cy="990600"/>
          </a:xfrm>
        </p:spPr>
        <p:txBody>
          <a:bodyPr/>
          <a:lstStyle/>
          <a:p>
            <a:r>
              <a:rPr lang="en-US" altLang="ru-RU" sz="3400" b="1" dirty="0">
                <a:solidFill>
                  <a:srgbClr val="FF0000"/>
                </a:solidFill>
                <a:latin typeface="Times New Roman" panose="02020603050405020304" pitchFamily="18" charset="0"/>
                <a:cs typeface="Times New Roman" panose="02020603050405020304" pitchFamily="18" charset="0"/>
              </a:rPr>
              <a:t>PN1</a:t>
            </a:r>
            <a:r>
              <a:rPr lang="ru-RU" altLang="ru-RU" sz="3400" b="1" dirty="0">
                <a:solidFill>
                  <a:srgbClr val="FF0000"/>
                </a:solidFill>
                <a:latin typeface="Times New Roman" panose="02020603050405020304" pitchFamily="18" charset="0"/>
                <a:cs typeface="Times New Roman" panose="02020603050405020304" pitchFamily="18" charset="0"/>
              </a:rPr>
              <a:t> </a:t>
            </a:r>
            <a:r>
              <a:rPr lang="en-US" altLang="ru-RU" sz="3400" b="1" dirty="0">
                <a:solidFill>
                  <a:srgbClr val="FF0000"/>
                </a:solidFill>
                <a:latin typeface="Times New Roman" panose="02020603050405020304" pitchFamily="18" charset="0"/>
                <a:cs typeface="Times New Roman" panose="02020603050405020304" pitchFamily="18" charset="0"/>
              </a:rPr>
              <a:t>(Lohengrin) </a:t>
            </a:r>
            <a:br>
              <a:rPr lang="en-US" altLang="ru-RU" sz="2800" b="1" dirty="0">
                <a:solidFill>
                  <a:srgbClr val="FF0000"/>
                </a:solidFill>
                <a:latin typeface="Times New Roman" panose="02020603050405020304" pitchFamily="18" charset="0"/>
                <a:cs typeface="Times New Roman" panose="02020603050405020304" pitchFamily="18" charset="0"/>
              </a:rPr>
            </a:br>
            <a:r>
              <a:rPr lang="en-GB" sz="2800" b="1" dirty="0">
                <a:solidFill>
                  <a:srgbClr val="FF0000"/>
                </a:solidFill>
                <a:effectLst/>
                <a:latin typeface="Times New Roman" panose="02020603050405020304" pitchFamily="18" charset="0"/>
                <a:cs typeface="Times New Roman" panose="02020603050405020304" pitchFamily="18" charset="0"/>
              </a:rPr>
              <a:t>Institute Laue-Langevin</a:t>
            </a:r>
            <a:r>
              <a:rPr lang="en-US" altLang="ru-RU" sz="2800" b="1" dirty="0">
                <a:solidFill>
                  <a:srgbClr val="FF0000"/>
                </a:solidFill>
                <a:latin typeface="Times New Roman" panose="02020603050405020304" pitchFamily="18" charset="0"/>
                <a:cs typeface="Times New Roman" panose="02020603050405020304" pitchFamily="18" charset="0"/>
              </a:rPr>
              <a:t>, Grenoble, France</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21507" name="Содержимое 3" descr="Lohengrin_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55812" y="1767869"/>
            <a:ext cx="5032375" cy="3536074"/>
          </a:xfrm>
        </p:spPr>
      </p:pic>
      <p:sp>
        <p:nvSpPr>
          <p:cNvPr id="5" name="TextBox 4"/>
          <p:cNvSpPr txBox="1"/>
          <p:nvPr/>
        </p:nvSpPr>
        <p:spPr>
          <a:xfrm>
            <a:off x="304800" y="5103674"/>
            <a:ext cx="8610600" cy="1477328"/>
          </a:xfrm>
          <a:prstGeom prst="rect">
            <a:avLst/>
          </a:prstGeom>
          <a:noFill/>
        </p:spPr>
        <p:txBody>
          <a:bodyPr wrap="square">
            <a:spAutoFit/>
          </a:bodyPr>
          <a:lstStyle/>
          <a:p>
            <a:pPr marL="342900" indent="-342900" eaLnBrk="1" hangingPunct="1">
              <a:buFont typeface="Arial" panose="020B0604020202020204" pitchFamily="34" charset="0"/>
              <a:buChar char="•"/>
              <a:defRPr/>
            </a:pPr>
            <a:r>
              <a:rPr lang="ru-RU" b="1" dirty="0">
                <a:solidFill>
                  <a:schemeClr val="accent6"/>
                </a:solidFill>
                <a:latin typeface="Times New Roman" pitchFamily="18" charset="0"/>
                <a:cs typeface="Times New Roman" pitchFamily="18" charset="0"/>
              </a:rPr>
              <a:t>Сепаратор комбинирует отклонение в магнитном поле по горизонтали с последующим электростатическим отклонением по вертикали.</a:t>
            </a:r>
          </a:p>
          <a:p>
            <a:pPr marL="342900" indent="-342900" eaLnBrk="1" hangingPunct="1">
              <a:buFont typeface="Arial" panose="020B0604020202020204" pitchFamily="34" charset="0"/>
              <a:buChar char="•"/>
              <a:defRPr/>
            </a:pPr>
            <a:r>
              <a:rPr lang="el-GR" b="1" dirty="0">
                <a:solidFill>
                  <a:schemeClr val="accent6"/>
                </a:solidFill>
                <a:latin typeface="Times New Roman" pitchFamily="18" charset="0"/>
                <a:cs typeface="Times New Roman" pitchFamily="18" charset="0"/>
              </a:rPr>
              <a:t>Φ</a:t>
            </a:r>
            <a:r>
              <a:rPr lang="en-US" b="1" baseline="-25000" dirty="0">
                <a:solidFill>
                  <a:schemeClr val="accent6"/>
                </a:solidFill>
                <a:latin typeface="Times New Roman" pitchFamily="18" charset="0"/>
                <a:cs typeface="Times New Roman" pitchFamily="18" charset="0"/>
              </a:rPr>
              <a:t>n</a:t>
            </a:r>
            <a:r>
              <a:rPr lang="en-US" b="1" dirty="0">
                <a:solidFill>
                  <a:schemeClr val="accent6"/>
                </a:solidFill>
                <a:latin typeface="Times New Roman" pitchFamily="18" charset="0"/>
                <a:cs typeface="Times New Roman" pitchFamily="18" charset="0"/>
              </a:rPr>
              <a:t> </a:t>
            </a:r>
            <a:r>
              <a:rPr lang="el-GR" b="1" dirty="0">
                <a:solidFill>
                  <a:schemeClr val="accent6"/>
                </a:solidFill>
                <a:latin typeface="Times New Roman" pitchFamily="18" charset="0"/>
                <a:cs typeface="Times New Roman" pitchFamily="18" charset="0"/>
              </a:rPr>
              <a:t>≈</a:t>
            </a:r>
            <a:r>
              <a:rPr lang="en-US" b="1" dirty="0">
                <a:solidFill>
                  <a:schemeClr val="accent6"/>
                </a:solidFill>
                <a:latin typeface="Times New Roman" pitchFamily="18" charset="0"/>
                <a:cs typeface="Times New Roman" pitchFamily="18" charset="0"/>
              </a:rPr>
              <a:t> 5</a:t>
            </a:r>
            <a:r>
              <a:rPr lang="el-GR" b="1" dirty="0">
                <a:solidFill>
                  <a:schemeClr val="accent6"/>
                </a:solidFill>
                <a:latin typeface="Times New Roman" pitchFamily="18" charset="0"/>
                <a:cs typeface="Times New Roman" pitchFamily="18" charset="0"/>
              </a:rPr>
              <a:t>·</a:t>
            </a:r>
            <a:r>
              <a:rPr lang="en-US" b="1" dirty="0">
                <a:solidFill>
                  <a:schemeClr val="accent6"/>
                </a:solidFill>
                <a:latin typeface="Times New Roman" pitchFamily="18" charset="0"/>
                <a:cs typeface="Times New Roman" pitchFamily="18" charset="0"/>
              </a:rPr>
              <a:t>10</a:t>
            </a:r>
            <a:r>
              <a:rPr lang="en-US" b="1" baseline="30000" dirty="0">
                <a:solidFill>
                  <a:schemeClr val="accent6"/>
                </a:solidFill>
                <a:latin typeface="Times New Roman" pitchFamily="18" charset="0"/>
                <a:cs typeface="Times New Roman" pitchFamily="18" charset="0"/>
              </a:rPr>
              <a:t>14</a:t>
            </a:r>
            <a:r>
              <a:rPr lang="en-US" b="1" dirty="0">
                <a:solidFill>
                  <a:schemeClr val="accent6"/>
                </a:solidFill>
                <a:latin typeface="Times New Roman" pitchFamily="18" charset="0"/>
                <a:cs typeface="Times New Roman" pitchFamily="18" charset="0"/>
              </a:rPr>
              <a:t> n/cm</a:t>
            </a:r>
            <a:r>
              <a:rPr lang="en-US" b="1" baseline="30000" dirty="0">
                <a:solidFill>
                  <a:schemeClr val="accent6"/>
                </a:solidFill>
                <a:latin typeface="Times New Roman" pitchFamily="18" charset="0"/>
                <a:cs typeface="Times New Roman" pitchFamily="18" charset="0"/>
              </a:rPr>
              <a:t>2</a:t>
            </a:r>
            <a:r>
              <a:rPr lang="en-US" b="1" dirty="0">
                <a:solidFill>
                  <a:schemeClr val="accent6"/>
                </a:solidFill>
                <a:latin typeface="Times New Roman" pitchFamily="18" charset="0"/>
                <a:cs typeface="Times New Roman" pitchFamily="18" charset="0"/>
              </a:rPr>
              <a:t>/s → 1 mg </a:t>
            </a:r>
            <a:r>
              <a:rPr lang="en-US" b="1" baseline="30000" dirty="0">
                <a:solidFill>
                  <a:schemeClr val="accent6"/>
                </a:solidFill>
                <a:latin typeface="Times New Roman" pitchFamily="18" charset="0"/>
                <a:cs typeface="Times New Roman" pitchFamily="18" charset="0"/>
              </a:rPr>
              <a:t>235</a:t>
            </a:r>
            <a:r>
              <a:rPr lang="en-US" b="1" dirty="0">
                <a:solidFill>
                  <a:schemeClr val="accent6"/>
                </a:solidFill>
                <a:latin typeface="Times New Roman" pitchFamily="18" charset="0"/>
                <a:cs typeface="Times New Roman" pitchFamily="18" charset="0"/>
              </a:rPr>
              <a:t>U→ 10</a:t>
            </a:r>
            <a:r>
              <a:rPr lang="en-US" b="1" baseline="30000" dirty="0">
                <a:solidFill>
                  <a:schemeClr val="accent6"/>
                </a:solidFill>
                <a:latin typeface="Times New Roman" pitchFamily="18" charset="0"/>
                <a:cs typeface="Times New Roman" pitchFamily="18" charset="0"/>
              </a:rPr>
              <a:t>12</a:t>
            </a:r>
            <a:r>
              <a:rPr lang="en-US" b="1" dirty="0">
                <a:solidFill>
                  <a:schemeClr val="accent6"/>
                </a:solidFill>
                <a:latin typeface="Times New Roman" pitchFamily="18" charset="0"/>
                <a:cs typeface="Times New Roman" pitchFamily="18" charset="0"/>
              </a:rPr>
              <a:t> fission/s</a:t>
            </a:r>
            <a:endParaRPr lang="ru-RU" b="1" dirty="0">
              <a:solidFill>
                <a:schemeClr val="accent6"/>
              </a:solidFill>
              <a:latin typeface="Times New Roman" pitchFamily="18" charset="0"/>
              <a:cs typeface="Times New Roman" pitchFamily="18" charset="0"/>
            </a:endParaRPr>
          </a:p>
          <a:p>
            <a:pPr marL="342900" indent="-342900" eaLnBrk="1" hangingPunct="1">
              <a:buFont typeface="Arial" panose="020B0604020202020204" pitchFamily="34" charset="0"/>
              <a:buChar char="•"/>
              <a:defRPr/>
            </a:pPr>
            <a:r>
              <a:rPr lang="ru-RU" b="1" dirty="0">
                <a:solidFill>
                  <a:schemeClr val="accent6"/>
                </a:solidFill>
                <a:latin typeface="Times New Roman" pitchFamily="18" charset="0"/>
                <a:cs typeface="Times New Roman" pitchFamily="18" charset="0"/>
              </a:rPr>
              <a:t>Спектроскопия нейтроноизбыточных экзотических ядер</a:t>
            </a:r>
            <a:r>
              <a:rPr lang="en-US" b="1" dirty="0">
                <a:solidFill>
                  <a:schemeClr val="accent6"/>
                </a:solidFill>
                <a:latin typeface="Times New Roman" pitchFamily="18" charset="0"/>
                <a:cs typeface="Times New Roman" pitchFamily="18" charset="0"/>
              </a:rPr>
              <a:t>:</a:t>
            </a:r>
            <a:r>
              <a:rPr lang="ru-RU" b="1" dirty="0">
                <a:solidFill>
                  <a:schemeClr val="accent6"/>
                </a:solidFill>
                <a:latin typeface="Times New Roman" pitchFamily="18" charset="0"/>
                <a:cs typeface="Times New Roman" pitchFamily="18" charset="0"/>
              </a:rPr>
              <a:t> спины, четности, времена жизни </a:t>
            </a:r>
            <a:r>
              <a:rPr lang="ru-RU" b="1" dirty="0" err="1">
                <a:solidFill>
                  <a:schemeClr val="accent6"/>
                </a:solidFill>
                <a:latin typeface="Times New Roman" pitchFamily="18" charset="0"/>
                <a:cs typeface="Times New Roman" pitchFamily="18" charset="0"/>
              </a:rPr>
              <a:t>возб.состояний</a:t>
            </a:r>
            <a:r>
              <a:rPr lang="ru-RU" b="1" dirty="0">
                <a:solidFill>
                  <a:schemeClr val="accent6"/>
                </a:solidFill>
                <a:latin typeface="Times New Roman" pitchFamily="18" charset="0"/>
                <a:cs typeface="Times New Roman" pitchFamily="18" charset="0"/>
              </a:rPr>
              <a:t>, массы, кинетические энергии и т.д.</a:t>
            </a:r>
            <a:endParaRPr lang="en-US" b="1" dirty="0">
              <a:solidFill>
                <a:schemeClr val="accent6"/>
              </a:solidFill>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3305E30D-4A8A-3E4C-E235-2C7557F313A3}"/>
              </a:ext>
            </a:extLst>
          </p:cNvPr>
          <p:cNvSpPr txBox="1"/>
          <p:nvPr/>
        </p:nvSpPr>
        <p:spPr>
          <a:xfrm>
            <a:off x="304800" y="1134070"/>
            <a:ext cx="8610600" cy="923330"/>
          </a:xfrm>
          <a:prstGeom prst="rect">
            <a:avLst/>
          </a:prstGeom>
          <a:noFill/>
        </p:spPr>
        <p:txBody>
          <a:bodyPr wrap="square">
            <a:spAutoFit/>
          </a:bodyPr>
          <a:lstStyle/>
          <a:p>
            <a:pPr algn="just" eaLnBrk="1" hangingPunct="1">
              <a:defRPr/>
            </a:pPr>
            <a:r>
              <a:rPr lang="en-US" b="1" dirty="0">
                <a:solidFill>
                  <a:schemeClr val="accent6"/>
                </a:solidFill>
                <a:latin typeface="Times New Roman" pitchFamily="18" charset="0"/>
                <a:cs typeface="Times New Roman" pitchFamily="18" charset="0"/>
              </a:rPr>
              <a:t>- </a:t>
            </a:r>
            <a:r>
              <a:rPr lang="ru-RU" b="1" dirty="0">
                <a:solidFill>
                  <a:schemeClr val="accent6"/>
                </a:solidFill>
                <a:latin typeface="Times New Roman" pitchFamily="18" charset="0"/>
                <a:cs typeface="Times New Roman" pitchFamily="18" charset="0"/>
              </a:rPr>
              <a:t>масс-спектрометр ядер отдачи, предназначенный для изучения свойств экзотических ядер, </a:t>
            </a:r>
            <a:r>
              <a:rPr lang="ru-RU" b="1" dirty="0">
                <a:solidFill>
                  <a:schemeClr val="accent2"/>
                </a:solidFill>
                <a:latin typeface="Times New Roman" pitchFamily="18" charset="0"/>
                <a:cs typeface="Times New Roman" pitchFamily="18" charset="0"/>
              </a:rPr>
              <a:t>образующихся в реакциях </a:t>
            </a:r>
            <a:r>
              <a:rPr lang="ru-RU" b="1" dirty="0">
                <a:solidFill>
                  <a:srgbClr val="02A84C"/>
                </a:solidFill>
                <a:latin typeface="Times New Roman" pitchFamily="18" charset="0"/>
                <a:cs typeface="Times New Roman" pitchFamily="18" charset="0"/>
              </a:rPr>
              <a:t>деления тяжёлых ядер тепловыми нейтронами</a:t>
            </a:r>
            <a:r>
              <a:rPr lang="ru-RU" b="1" dirty="0">
                <a:solidFill>
                  <a:schemeClr val="accent6"/>
                </a:solidFill>
                <a:latin typeface="Times New Roman" pitchFamily="18" charset="0"/>
                <a:cs typeface="Times New Roman" pitchFamily="18" charset="0"/>
              </a:rPr>
              <a:t>.</a:t>
            </a:r>
            <a:endParaRPr lang="en-US" b="1" dirty="0">
              <a:solidFill>
                <a:schemeClr val="accent6"/>
              </a:solidFill>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6C57A237-BD3D-666B-5223-6A25D7F58BF7}"/>
              </a:ext>
            </a:extLst>
          </p:cNvPr>
          <p:cNvSpPr>
            <a:spLocks noGrp="1"/>
          </p:cNvSpPr>
          <p:nvPr>
            <p:ph type="sldNum" sz="quarter" idx="12"/>
          </p:nvPr>
        </p:nvSpPr>
        <p:spPr>
          <a:xfrm>
            <a:off x="6803967" y="6381750"/>
            <a:ext cx="2133600" cy="476250"/>
          </a:xfrm>
        </p:spPr>
        <p:txBody>
          <a:bodyPr/>
          <a:lstStyle/>
          <a:p>
            <a:pPr>
              <a:defRPr/>
            </a:pPr>
            <a:fld id="{A035C65F-31C9-4B29-AE8C-A6F6B37CA7B9}" type="slidenum">
              <a:rPr lang="ru-RU" altLang="ru-RU" smtClean="0"/>
              <a:pPr>
                <a:defRPr/>
              </a:pPr>
              <a:t>20</a:t>
            </a:fld>
            <a:endParaRPr lang="ru-RU" altLang="ru-RU"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LL student lecture">
            <a:extLst>
              <a:ext uri="{FF2B5EF4-FFF2-40B4-BE49-F238E27FC236}">
                <a16:creationId xmlns:a16="http://schemas.microsoft.com/office/drawing/2014/main" id="{F0553857-2089-275C-8EA6-F3D07C14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238" y="1135923"/>
            <a:ext cx="3886200" cy="2667281"/>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1">
            <a:extLst>
              <a:ext uri="{FF2B5EF4-FFF2-40B4-BE49-F238E27FC236}">
                <a16:creationId xmlns:a16="http://schemas.microsoft.com/office/drawing/2014/main" id="{D43D00CE-1C8C-713D-6A6E-22DD5590DC60}"/>
              </a:ext>
            </a:extLst>
          </p:cNvPr>
          <p:cNvSpPr txBox="1">
            <a:spLocks/>
          </p:cNvSpPr>
          <p:nvPr/>
        </p:nvSpPr>
        <p:spPr bwMode="auto">
          <a:xfrm>
            <a:off x="457200" y="76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altLang="ru-RU" sz="3400" b="1" kern="0" dirty="0">
                <a:solidFill>
                  <a:srgbClr val="FF0000"/>
                </a:solidFill>
                <a:latin typeface="Times New Roman" panose="02020603050405020304" pitchFamily="18" charset="0"/>
                <a:cs typeface="Times New Roman" panose="02020603050405020304" pitchFamily="18" charset="0"/>
              </a:rPr>
              <a:t>PN1</a:t>
            </a:r>
            <a:r>
              <a:rPr lang="ru-RU" altLang="ru-RU" sz="3400" b="1" kern="0" dirty="0">
                <a:solidFill>
                  <a:srgbClr val="FF0000"/>
                </a:solidFill>
                <a:latin typeface="Times New Roman" panose="02020603050405020304" pitchFamily="18" charset="0"/>
                <a:cs typeface="Times New Roman" panose="02020603050405020304" pitchFamily="18" charset="0"/>
              </a:rPr>
              <a:t> </a:t>
            </a:r>
            <a:r>
              <a:rPr lang="en-US" altLang="ru-RU" sz="3400" b="1" kern="0" dirty="0">
                <a:solidFill>
                  <a:srgbClr val="FF0000"/>
                </a:solidFill>
                <a:latin typeface="Times New Roman" panose="02020603050405020304" pitchFamily="18" charset="0"/>
                <a:cs typeface="Times New Roman" panose="02020603050405020304" pitchFamily="18" charset="0"/>
              </a:rPr>
              <a:t>(Lohengrin) </a:t>
            </a:r>
            <a:br>
              <a:rPr lang="en-US" altLang="ru-RU" sz="2800" b="1" kern="0" dirty="0">
                <a:solidFill>
                  <a:srgbClr val="FF0000"/>
                </a:solidFill>
                <a:latin typeface="Times New Roman" panose="02020603050405020304" pitchFamily="18" charset="0"/>
                <a:cs typeface="Times New Roman" panose="02020603050405020304" pitchFamily="18" charset="0"/>
              </a:rPr>
            </a:br>
            <a:r>
              <a:rPr lang="en-GB" sz="2800" b="1" kern="0" dirty="0">
                <a:solidFill>
                  <a:srgbClr val="FF0000"/>
                </a:solidFill>
                <a:latin typeface="Times New Roman" panose="02020603050405020304" pitchFamily="18" charset="0"/>
                <a:cs typeface="Times New Roman" panose="02020603050405020304" pitchFamily="18" charset="0"/>
              </a:rPr>
              <a:t>Institute Laue-Langevin</a:t>
            </a:r>
            <a:r>
              <a:rPr lang="en-US" altLang="ru-RU" sz="2800" b="1" kern="0" dirty="0">
                <a:solidFill>
                  <a:srgbClr val="FF0000"/>
                </a:solidFill>
                <a:latin typeface="Times New Roman" panose="02020603050405020304" pitchFamily="18" charset="0"/>
                <a:cs typeface="Times New Roman" panose="02020603050405020304" pitchFamily="18" charset="0"/>
              </a:rPr>
              <a:t>, Grenoble, France</a:t>
            </a:r>
            <a:endParaRPr lang="ru-RU" altLang="ru-RU" sz="2800" b="1" kern="0" dirty="0">
              <a:solidFill>
                <a:srgbClr val="FF0000"/>
              </a:solidFill>
              <a:latin typeface="Times New Roman" panose="02020603050405020304" pitchFamily="18" charset="0"/>
              <a:cs typeface="Times New Roman" panose="02020603050405020304" pitchFamily="18" charset="0"/>
            </a:endParaRPr>
          </a:p>
        </p:txBody>
      </p:sp>
      <p:pic>
        <p:nvPicPr>
          <p:cNvPr id="4100" name="Picture 4">
            <a:extLst>
              <a:ext uri="{FF2B5EF4-FFF2-40B4-BE49-F238E27FC236}">
                <a16:creationId xmlns:a16="http://schemas.microsoft.com/office/drawing/2014/main" id="{B0EB34D9-16DB-0213-2EFA-314EE3208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238" y="1135922"/>
            <a:ext cx="2365162" cy="26672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5051811-D7DE-4821-3A75-76317916B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826605"/>
            <a:ext cx="6629400" cy="2975031"/>
          </a:xfrm>
          <a:prstGeom prst="rect">
            <a:avLst/>
          </a:prstGeom>
        </p:spPr>
      </p:pic>
      <p:sp>
        <p:nvSpPr>
          <p:cNvPr id="4" name="Slide Number Placeholder 3">
            <a:extLst>
              <a:ext uri="{FF2B5EF4-FFF2-40B4-BE49-F238E27FC236}">
                <a16:creationId xmlns:a16="http://schemas.microsoft.com/office/drawing/2014/main" id="{0C2A049F-49FF-3D78-A75C-6AA96B809942}"/>
              </a:ext>
            </a:extLst>
          </p:cNvPr>
          <p:cNvSpPr>
            <a:spLocks noGrp="1"/>
          </p:cNvSpPr>
          <p:nvPr>
            <p:ph type="sldNum" sz="quarter" idx="12"/>
          </p:nvPr>
        </p:nvSpPr>
        <p:spPr/>
        <p:txBody>
          <a:bodyPr/>
          <a:lstStyle/>
          <a:p>
            <a:pPr>
              <a:defRPr/>
            </a:pPr>
            <a:fld id="{A035C65F-31C9-4B29-AE8C-A6F6B37CA7B9}" type="slidenum">
              <a:rPr lang="ru-RU" altLang="ru-RU" smtClean="0"/>
              <a:pPr>
                <a:defRPr/>
              </a:pPr>
              <a:t>21</a:t>
            </a:fld>
            <a:endParaRPr lang="ru-RU" altLang="ru-RU"/>
          </a:p>
        </p:txBody>
      </p:sp>
    </p:spTree>
    <p:extLst>
      <p:ext uri="{BB962C8B-B14F-4D97-AF65-F5344CB8AC3E}">
        <p14:creationId xmlns:p14="http://schemas.microsoft.com/office/powerpoint/2010/main" val="1422442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p:cNvSpPr>
            <a:spLocks noGrp="1"/>
          </p:cNvSpPr>
          <p:nvPr>
            <p:ph type="title"/>
          </p:nvPr>
        </p:nvSpPr>
        <p:spPr>
          <a:xfrm>
            <a:off x="0" y="76200"/>
            <a:ext cx="9144000" cy="1050925"/>
          </a:xfrm>
        </p:spPr>
        <p:txBody>
          <a:bodyPr/>
          <a:lstStyle/>
          <a:p>
            <a:r>
              <a:rPr lang="en-US" altLang="ru-RU" sz="2200" b="1" dirty="0">
                <a:solidFill>
                  <a:srgbClr val="FF0000"/>
                </a:solidFill>
                <a:latin typeface="Times New Roman" panose="02020603050405020304" pitchFamily="18" charset="0"/>
                <a:cs typeface="Times New Roman" panose="02020603050405020304" pitchFamily="18" charset="0"/>
              </a:rPr>
              <a:t>PIAFE (</a:t>
            </a:r>
            <a:r>
              <a:rPr lang="en-GB" sz="2200" b="1" i="0" u="none" strike="noStrike" dirty="0">
                <a:solidFill>
                  <a:srgbClr val="FF0000"/>
                </a:solidFill>
                <a:effectLst/>
                <a:latin typeface="Times New Roman" panose="02020603050405020304" pitchFamily="18" charset="0"/>
                <a:cs typeface="Times New Roman" panose="02020603050405020304" pitchFamily="18" charset="0"/>
              </a:rPr>
              <a:t>Production, Ionization, Acceleration of Exotic Beams Facility</a:t>
            </a:r>
            <a:r>
              <a:rPr lang="en-US" altLang="ru-RU" sz="2200" b="1" dirty="0">
                <a:solidFill>
                  <a:srgbClr val="FF0000"/>
                </a:solidFill>
                <a:latin typeface="Times New Roman" panose="02020603050405020304" pitchFamily="18" charset="0"/>
                <a:cs typeface="Times New Roman" panose="02020603050405020304" pitchFamily="18" charset="0"/>
              </a:rPr>
              <a:t>)</a:t>
            </a:r>
            <a:br>
              <a:rPr lang="en-US" altLang="ru-RU" sz="2200" b="1" dirty="0">
                <a:solidFill>
                  <a:srgbClr val="FF0000"/>
                </a:solidFill>
                <a:latin typeface="Times New Roman" panose="02020603050405020304" pitchFamily="18" charset="0"/>
                <a:cs typeface="Times New Roman" panose="02020603050405020304" pitchFamily="18" charset="0"/>
              </a:rPr>
            </a:br>
            <a:r>
              <a:rPr lang="en-GB" sz="2200" b="1" kern="0" dirty="0">
                <a:solidFill>
                  <a:srgbClr val="FF0000"/>
                </a:solidFill>
                <a:latin typeface="Times New Roman" panose="02020603050405020304" pitchFamily="18" charset="0"/>
                <a:cs typeface="Times New Roman" panose="02020603050405020304" pitchFamily="18" charset="0"/>
              </a:rPr>
              <a:t>Institute Laue-Langevin</a:t>
            </a:r>
            <a:r>
              <a:rPr lang="en-US" altLang="ru-RU" sz="2200" b="1" kern="0" dirty="0">
                <a:solidFill>
                  <a:srgbClr val="FF0000"/>
                </a:solidFill>
                <a:latin typeface="Times New Roman" panose="02020603050405020304" pitchFamily="18" charset="0"/>
                <a:cs typeface="Times New Roman" panose="02020603050405020304" pitchFamily="18" charset="0"/>
              </a:rPr>
              <a:t>, Grenoble, France</a:t>
            </a:r>
            <a:endParaRPr lang="ru-RU" altLang="ru-RU" sz="2200" b="1" dirty="0">
              <a:solidFill>
                <a:srgbClr val="FF0000"/>
              </a:solidFill>
            </a:endParaRPr>
          </a:p>
        </p:txBody>
      </p:sp>
      <p:pic>
        <p:nvPicPr>
          <p:cNvPr id="5122" name="Picture 2" descr="*">
            <a:extLst>
              <a:ext uri="{FF2B5EF4-FFF2-40B4-BE49-F238E27FC236}">
                <a16:creationId xmlns:a16="http://schemas.microsoft.com/office/drawing/2014/main" id="{97BE6507-2213-4198-2855-98E955407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9975" y="-136525"/>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530488-B255-5AE6-BAFF-F5FD74D5CB3D}"/>
              </a:ext>
            </a:extLst>
          </p:cNvPr>
          <p:cNvSpPr txBox="1"/>
          <p:nvPr/>
        </p:nvSpPr>
        <p:spPr>
          <a:xfrm>
            <a:off x="152400" y="4233351"/>
            <a:ext cx="4419600" cy="2554545"/>
          </a:xfrm>
          <a:prstGeom prst="rect">
            <a:avLst/>
          </a:prstGeom>
          <a:noFill/>
        </p:spPr>
        <p:txBody>
          <a:bodyPr wrap="square">
            <a:spAutoFit/>
          </a:bodyPr>
          <a:lstStyle/>
          <a:p>
            <a:pPr marL="285750" indent="-285750">
              <a:buFont typeface="Arial" panose="020B0604020202020204" pitchFamily="34" charset="0"/>
              <a:buChar char="•"/>
            </a:pPr>
            <a:r>
              <a:rPr lang="ru-RU" sz="1600" b="1" dirty="0">
                <a:solidFill>
                  <a:schemeClr val="accent2"/>
                </a:solidFill>
                <a:latin typeface="Times New Roman" panose="02020603050405020304" pitchFamily="18" charset="0"/>
                <a:cs typeface="Times New Roman" panose="02020603050405020304" pitchFamily="18" charset="0"/>
              </a:rPr>
              <a:t>о</a:t>
            </a:r>
            <a:r>
              <a:rPr lang="en-RU" sz="1600" b="1" dirty="0">
                <a:solidFill>
                  <a:schemeClr val="accent2"/>
                </a:solidFill>
                <a:latin typeface="Times New Roman" panose="02020603050405020304" pitchFamily="18" charset="0"/>
                <a:cs typeface="Times New Roman" panose="02020603050405020304" pitchFamily="18" charset="0"/>
              </a:rPr>
              <a:t>бразующиеся в результате деления </a:t>
            </a:r>
            <a:r>
              <a:rPr lang="en-RU" sz="1600" b="1" baseline="30000" dirty="0">
                <a:solidFill>
                  <a:schemeClr val="accent2"/>
                </a:solidFill>
                <a:latin typeface="Times New Roman" panose="02020603050405020304" pitchFamily="18" charset="0"/>
                <a:cs typeface="Times New Roman" panose="02020603050405020304" pitchFamily="18" charset="0"/>
              </a:rPr>
              <a:t>235</a:t>
            </a:r>
            <a:r>
              <a:rPr lang="en-RU" sz="1600" b="1" dirty="0">
                <a:solidFill>
                  <a:schemeClr val="accent2"/>
                </a:solidFill>
                <a:latin typeface="Times New Roman" panose="02020603050405020304" pitchFamily="18" charset="0"/>
                <a:cs typeface="Times New Roman" panose="02020603050405020304" pitchFamily="18" charset="0"/>
              </a:rPr>
              <a:t>U радиоактивные ядра попадают в ионный источник, ионизируются и затем инжектируются в циклотронный комплекс SARA, состоящий из двух циклотронов-инжекторов и постускорителя. </a:t>
            </a:r>
            <a:endParaRPr lang="ru-RU" sz="1600" b="1" dirty="0">
              <a:solidFill>
                <a:schemeClr val="accent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600" b="1" dirty="0">
                <a:solidFill>
                  <a:schemeClr val="accent2"/>
                </a:solidFill>
                <a:latin typeface="Times New Roman" panose="02020603050405020304" pitchFamily="18" charset="0"/>
                <a:cs typeface="Times New Roman" panose="02020603050405020304" pitchFamily="18" charset="0"/>
              </a:rPr>
              <a:t>в</a:t>
            </a:r>
            <a:r>
              <a:rPr lang="en-RU" sz="1600" b="1" dirty="0">
                <a:solidFill>
                  <a:schemeClr val="accent2"/>
                </a:solidFill>
                <a:latin typeface="Times New Roman" panose="02020603050405020304" pitchFamily="18" charset="0"/>
                <a:cs typeface="Times New Roman" panose="02020603050405020304" pitchFamily="18" charset="0"/>
              </a:rPr>
              <a:t>торичные пучки получаются в диапазоне масс A ~ 70 – 150</a:t>
            </a:r>
            <a:r>
              <a:rPr lang="ru-RU" sz="1600" b="1" dirty="0">
                <a:solidFill>
                  <a:schemeClr val="accent2"/>
                </a:solidFill>
                <a:latin typeface="Times New Roman" panose="02020603050405020304" pitchFamily="18" charset="0"/>
                <a:cs typeface="Times New Roman" panose="02020603050405020304" pitchFamily="18" charset="0"/>
              </a:rPr>
              <a:t>,</a:t>
            </a:r>
            <a:r>
              <a:rPr lang="en-RU" sz="1600" b="1" dirty="0">
                <a:solidFill>
                  <a:schemeClr val="accent2"/>
                </a:solidFill>
                <a:latin typeface="Times New Roman" panose="02020603050405020304" pitchFamily="18" charset="0"/>
                <a:cs typeface="Times New Roman" panose="02020603050405020304" pitchFamily="18" charset="0"/>
              </a:rPr>
              <a:t> с энергией 2 – 20 МэВ/нуклон</a:t>
            </a:r>
          </a:p>
        </p:txBody>
      </p:sp>
      <p:pic>
        <p:nvPicPr>
          <p:cNvPr id="5124" name="Picture 4" descr="ILL High Flux Reactor, the world's most intense continuous neutron source -  Rincón educativo">
            <a:extLst>
              <a:ext uri="{FF2B5EF4-FFF2-40B4-BE49-F238E27FC236}">
                <a16:creationId xmlns:a16="http://schemas.microsoft.com/office/drawing/2014/main" id="{3D4E962E-D177-F4E2-10AB-FD93BD31D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75" y="1127125"/>
            <a:ext cx="3980232" cy="29791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A89D3D-4D57-3AF0-7279-0069FE8F9A50}"/>
              </a:ext>
            </a:extLst>
          </p:cNvPr>
          <p:cNvSpPr txBox="1"/>
          <p:nvPr/>
        </p:nvSpPr>
        <p:spPr>
          <a:xfrm>
            <a:off x="4495801" y="1096645"/>
            <a:ext cx="4495799" cy="1754326"/>
          </a:xfrm>
          <a:prstGeom prst="rect">
            <a:avLst/>
          </a:prstGeom>
          <a:noFill/>
        </p:spPr>
        <p:txBody>
          <a:bodyPr wrap="square">
            <a:spAutoFit/>
          </a:bodyPr>
          <a:lstStyle/>
          <a:p>
            <a:pPr marL="285750" indent="-285750">
              <a:buFont typeface="Arial" panose="020B0604020202020204" pitchFamily="34" charset="0"/>
              <a:buChar char="•"/>
            </a:pPr>
            <a:r>
              <a:rPr lang="en-RU" sz="1800" b="1" dirty="0">
                <a:solidFill>
                  <a:schemeClr val="accent2"/>
                </a:solidFill>
                <a:latin typeface="Times New Roman" panose="02020603050405020304" pitchFamily="18" charset="0"/>
                <a:cs typeface="Times New Roman" panose="02020603050405020304" pitchFamily="18" charset="0"/>
              </a:rPr>
              <a:t>комплекс для получения интенсивных пучков радиоактивных ядер</a:t>
            </a:r>
            <a:r>
              <a:rPr lang="ru-RU" sz="1800" b="1" dirty="0">
                <a:solidFill>
                  <a:schemeClr val="accent2"/>
                </a:solidFill>
                <a:latin typeface="Times New Roman" panose="02020603050405020304" pitchFamily="18" charset="0"/>
                <a:cs typeface="Times New Roman" panose="02020603050405020304" pitchFamily="18" charset="0"/>
              </a:rPr>
              <a:t>.</a:t>
            </a:r>
            <a:endParaRPr lang="en-RU" sz="1800" b="1" dirty="0">
              <a:solidFill>
                <a:schemeClr val="accent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800" b="1" dirty="0">
                <a:solidFill>
                  <a:schemeClr val="accent2"/>
                </a:solidFill>
                <a:latin typeface="Times New Roman" panose="02020603050405020304" pitchFamily="18" charset="0"/>
                <a:cs typeface="Times New Roman" panose="02020603050405020304" pitchFamily="18" charset="0"/>
              </a:rPr>
              <a:t>и</a:t>
            </a:r>
            <a:r>
              <a:rPr lang="en-RU" sz="1800" b="1" dirty="0">
                <a:solidFill>
                  <a:schemeClr val="accent2"/>
                </a:solidFill>
                <a:latin typeface="Times New Roman" panose="02020603050405020304" pitchFamily="18" charset="0"/>
                <a:cs typeface="Times New Roman" panose="02020603050405020304" pitchFamily="18" charset="0"/>
              </a:rPr>
              <a:t>сточником радиоактивных ядер служит высокоинтенсивный </a:t>
            </a:r>
            <a:r>
              <a:rPr lang="en-RU" sz="1800" b="1" dirty="0">
                <a:solidFill>
                  <a:srgbClr val="02A84C"/>
                </a:solidFill>
                <a:latin typeface="Times New Roman" panose="02020603050405020304" pitchFamily="18" charset="0"/>
                <a:cs typeface="Times New Roman" panose="02020603050405020304" pitchFamily="18" charset="0"/>
              </a:rPr>
              <a:t>реактор</a:t>
            </a:r>
            <a:r>
              <a:rPr lang="ru-RU" sz="1800" b="1" dirty="0">
                <a:solidFill>
                  <a:srgbClr val="02A84C"/>
                </a:solidFill>
                <a:latin typeface="Times New Roman" panose="02020603050405020304" pitchFamily="18" charset="0"/>
                <a:cs typeface="Times New Roman" panose="02020603050405020304" pitchFamily="18" charset="0"/>
              </a:rPr>
              <a:t> </a:t>
            </a:r>
            <a:r>
              <a:rPr lang="en-RU" sz="1800" b="1" dirty="0">
                <a:solidFill>
                  <a:srgbClr val="02A84C"/>
                </a:solidFill>
                <a:latin typeface="Times New Roman" panose="02020603050405020304" pitchFamily="18" charset="0"/>
                <a:cs typeface="Times New Roman" panose="02020603050405020304" pitchFamily="18" charset="0"/>
              </a:rPr>
              <a:t>на тепловых нейтронах</a:t>
            </a:r>
            <a:r>
              <a:rPr lang="ru-RU" sz="1800" b="1" dirty="0">
                <a:solidFill>
                  <a:schemeClr val="accent2"/>
                </a:solidFill>
                <a:latin typeface="Times New Roman" panose="02020603050405020304" pitchFamily="18" charset="0"/>
                <a:cs typeface="Times New Roman" panose="02020603050405020304" pitchFamily="18" charset="0"/>
              </a:rPr>
              <a:t> </a:t>
            </a:r>
            <a:r>
              <a:rPr lang="en-RU" sz="1800" b="1" dirty="0">
                <a:solidFill>
                  <a:schemeClr val="accent2"/>
                </a:solidFill>
                <a:latin typeface="Times New Roman" panose="02020603050405020304" pitchFamily="18" charset="0"/>
                <a:cs typeface="Times New Roman" panose="02020603050405020304" pitchFamily="18" charset="0"/>
              </a:rPr>
              <a:t>(~ 10</a:t>
            </a:r>
            <a:r>
              <a:rPr lang="en-RU" sz="1800" b="1" baseline="30000" dirty="0">
                <a:solidFill>
                  <a:schemeClr val="accent2"/>
                </a:solidFill>
                <a:latin typeface="Times New Roman" panose="02020603050405020304" pitchFamily="18" charset="0"/>
                <a:cs typeface="Times New Roman" panose="02020603050405020304" pitchFamily="18" charset="0"/>
              </a:rPr>
              <a:t>14</a:t>
            </a:r>
            <a:r>
              <a:rPr lang="ru-RU" sz="1800" b="1" baseline="30000" dirty="0">
                <a:solidFill>
                  <a:schemeClr val="accent2"/>
                </a:solidFill>
                <a:latin typeface="Times New Roman" panose="02020603050405020304" pitchFamily="18" charset="0"/>
                <a:cs typeface="Times New Roman" panose="02020603050405020304" pitchFamily="18" charset="0"/>
              </a:rPr>
              <a:t> </a:t>
            </a:r>
            <a:r>
              <a:rPr lang="en-RU" sz="1800" b="1" dirty="0">
                <a:solidFill>
                  <a:schemeClr val="accent2"/>
                </a:solidFill>
                <a:latin typeface="Times New Roman" panose="02020603050405020304" pitchFamily="18" charset="0"/>
                <a:cs typeface="Times New Roman" panose="02020603050405020304" pitchFamily="18" charset="0"/>
              </a:rPr>
              <a:t>нейтронов/(c*см</a:t>
            </a:r>
            <a:r>
              <a:rPr lang="en-RU" sz="1800" b="1" baseline="30000" dirty="0">
                <a:solidFill>
                  <a:schemeClr val="accent2"/>
                </a:solidFill>
                <a:latin typeface="Times New Roman" panose="02020603050405020304" pitchFamily="18" charset="0"/>
                <a:cs typeface="Times New Roman" panose="02020603050405020304" pitchFamily="18" charset="0"/>
              </a:rPr>
              <a:t>2</a:t>
            </a:r>
            <a:r>
              <a:rPr lang="en-RU" sz="1800" b="1" dirty="0">
                <a:solidFill>
                  <a:schemeClr val="accent2"/>
                </a:solidFill>
                <a:latin typeface="Times New Roman" panose="02020603050405020304" pitchFamily="18" charset="0"/>
                <a:cs typeface="Times New Roman" panose="02020603050405020304" pitchFamily="18" charset="0"/>
              </a:rPr>
              <a:t>). </a:t>
            </a:r>
            <a:endParaRPr lang="ru-RU" sz="1800" b="1" dirty="0">
              <a:solidFill>
                <a:schemeClr val="accent2"/>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517DFBB-C778-21FF-E94F-D98DEFDB4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1765" y="2850971"/>
            <a:ext cx="3543870" cy="4007029"/>
          </a:xfrm>
          <a:prstGeom prst="rect">
            <a:avLst/>
          </a:prstGeom>
        </p:spPr>
      </p:pic>
      <p:sp>
        <p:nvSpPr>
          <p:cNvPr id="3" name="Slide Number Placeholder 2">
            <a:extLst>
              <a:ext uri="{FF2B5EF4-FFF2-40B4-BE49-F238E27FC236}">
                <a16:creationId xmlns:a16="http://schemas.microsoft.com/office/drawing/2014/main" id="{B38EBAB6-D499-5859-BB04-173183C3DC9C}"/>
              </a:ext>
            </a:extLst>
          </p:cNvPr>
          <p:cNvSpPr>
            <a:spLocks noGrp="1"/>
          </p:cNvSpPr>
          <p:nvPr>
            <p:ph type="sldNum" sz="quarter" idx="12"/>
          </p:nvPr>
        </p:nvSpPr>
        <p:spPr>
          <a:xfrm>
            <a:off x="6857999" y="6378979"/>
            <a:ext cx="2133600" cy="476250"/>
          </a:xfrm>
        </p:spPr>
        <p:txBody>
          <a:bodyPr/>
          <a:lstStyle/>
          <a:p>
            <a:pPr>
              <a:defRPr/>
            </a:pPr>
            <a:fld id="{A035C65F-31C9-4B29-AE8C-A6F6B37CA7B9}" type="slidenum">
              <a:rPr lang="ru-RU" altLang="ru-RU" smtClean="0"/>
              <a:pPr>
                <a:defRPr/>
              </a:pPr>
              <a:t>22</a:t>
            </a:fld>
            <a:endParaRPr lang="ru-RU" altLang="ru-RU"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Заголовок 1"/>
          <p:cNvSpPr>
            <a:spLocks noGrp="1"/>
          </p:cNvSpPr>
          <p:nvPr>
            <p:ph type="title"/>
          </p:nvPr>
        </p:nvSpPr>
        <p:spPr>
          <a:xfrm>
            <a:off x="457200" y="0"/>
            <a:ext cx="8229600" cy="923335"/>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ISOLDE, CERN</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pic>
        <p:nvPicPr>
          <p:cNvPr id="23555" name="Содержимое 5" descr="ishal97c.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905000"/>
            <a:ext cx="6553200" cy="4896836"/>
          </a:xfrm>
        </p:spPr>
      </p:pic>
      <p:sp>
        <p:nvSpPr>
          <p:cNvPr id="6" name="TextBox 5">
            <a:extLst>
              <a:ext uri="{FF2B5EF4-FFF2-40B4-BE49-F238E27FC236}">
                <a16:creationId xmlns:a16="http://schemas.microsoft.com/office/drawing/2014/main" id="{FB69D051-94BA-8602-8D03-014A6F3F1B20}"/>
              </a:ext>
            </a:extLst>
          </p:cNvPr>
          <p:cNvSpPr txBox="1"/>
          <p:nvPr/>
        </p:nvSpPr>
        <p:spPr>
          <a:xfrm>
            <a:off x="204216" y="822072"/>
            <a:ext cx="8724900" cy="646331"/>
          </a:xfrm>
          <a:prstGeom prst="rect">
            <a:avLst/>
          </a:prstGeom>
          <a:noFill/>
        </p:spPr>
        <p:txBody>
          <a:bodyPr wrap="square">
            <a:spAutoFit/>
          </a:bodyPr>
          <a:lstStyle/>
          <a:p>
            <a:pPr algn="ctr"/>
            <a:r>
              <a:rPr lang="ru-RU" b="1" i="0" u="none" strike="noStrike" dirty="0">
                <a:solidFill>
                  <a:srgbClr val="000000"/>
                </a:solidFill>
                <a:effectLst/>
                <a:latin typeface="Times New Roman" panose="02020603050405020304" pitchFamily="18" charset="0"/>
                <a:cs typeface="Times New Roman" panose="02020603050405020304" pitchFamily="18" charset="0"/>
              </a:rPr>
              <a:t>Радиоактивные пучки методом </a:t>
            </a:r>
            <a:r>
              <a:rPr lang="en-GB" b="1" i="0" u="none" strike="noStrike" dirty="0">
                <a:solidFill>
                  <a:srgbClr val="000000"/>
                </a:solidFill>
                <a:effectLst/>
                <a:latin typeface="Times New Roman" panose="02020603050405020304" pitchFamily="18" charset="0"/>
                <a:cs typeface="Times New Roman" panose="02020603050405020304" pitchFamily="18" charset="0"/>
              </a:rPr>
              <a:t>ISOL</a:t>
            </a:r>
            <a:r>
              <a:rPr lang="en-US" b="1" dirty="0">
                <a:solidFill>
                  <a:srgbClr val="000000"/>
                </a:solidFill>
                <a:latin typeface="Times New Roman" panose="02020603050405020304" pitchFamily="18" charset="0"/>
                <a:cs typeface="Times New Roman" panose="02020603050405020304" pitchFamily="18" charset="0"/>
              </a:rPr>
              <a:t> </a:t>
            </a:r>
            <a:r>
              <a:rPr lang="ru-RU" b="1" i="0" u="none" strike="noStrike" dirty="0">
                <a:effectLst/>
                <a:latin typeface="Times New Roman" panose="02020603050405020304" pitchFamily="18" charset="0"/>
                <a:cs typeface="Times New Roman" panose="02020603050405020304" pitchFamily="18" charset="0"/>
              </a:rPr>
              <a:t>получаются в результате </a:t>
            </a:r>
            <a:r>
              <a:rPr lang="ru-RU" b="1" i="0" u="none" strike="noStrike" dirty="0">
                <a:solidFill>
                  <a:srgbClr val="02A84C"/>
                </a:solidFill>
                <a:effectLst/>
                <a:latin typeface="Times New Roman" panose="02020603050405020304" pitchFamily="18" charset="0"/>
                <a:cs typeface="Times New Roman" panose="02020603050405020304" pitchFamily="18" charset="0"/>
              </a:rPr>
              <a:t>облучения толстых мишеней пучком протонов</a:t>
            </a:r>
            <a:r>
              <a:rPr lang="ru-RU" b="1" i="0" u="none" strike="noStrike" dirty="0">
                <a:solidFill>
                  <a:srgbClr val="000000"/>
                </a:solidFill>
                <a:effectLst/>
                <a:latin typeface="Times New Roman" panose="02020603050405020304" pitchFamily="18" charset="0"/>
                <a:cs typeface="Times New Roman" panose="02020603050405020304" pitchFamily="18" charset="0"/>
              </a:rPr>
              <a:t>, ускоренных на синхротроне</a:t>
            </a:r>
            <a:r>
              <a:rPr lang="en-US" b="1" i="0" u="none" strike="noStrike" dirty="0">
                <a:solidFill>
                  <a:srgbClr val="000000"/>
                </a:solidFill>
                <a:effectLst/>
                <a:latin typeface="Times New Roman" panose="02020603050405020304" pitchFamily="18" charset="0"/>
                <a:cs typeface="Times New Roman" panose="02020603050405020304" pitchFamily="18" charset="0"/>
              </a:rPr>
              <a:t> </a:t>
            </a:r>
            <a:r>
              <a:rPr lang="ru-RU" b="1" i="0" u="none" strike="noStrike" dirty="0">
                <a:solidFill>
                  <a:srgbClr val="000000"/>
                </a:solidFill>
                <a:effectLst/>
                <a:latin typeface="Times New Roman" panose="02020603050405020304" pitchFamily="18" charset="0"/>
                <a:cs typeface="Times New Roman" panose="02020603050405020304" pitchFamily="18" charset="0"/>
              </a:rPr>
              <a:t>до энергии 1.4 ГэВ.</a:t>
            </a:r>
            <a:endParaRPr lang="en-RU"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23FA94D-5144-4E02-B370-1C2C2151E9D0}"/>
              </a:ext>
            </a:extLst>
          </p:cNvPr>
          <p:cNvSpPr txBox="1"/>
          <p:nvPr/>
        </p:nvSpPr>
        <p:spPr>
          <a:xfrm>
            <a:off x="2667000" y="1575137"/>
            <a:ext cx="6172200" cy="1015663"/>
          </a:xfrm>
          <a:prstGeom prst="rect">
            <a:avLst/>
          </a:prstGeom>
          <a:noFill/>
        </p:spPr>
        <p:txBody>
          <a:bodyPr wrap="square">
            <a:spAutoFit/>
          </a:bodyPr>
          <a:lstStyle/>
          <a:p>
            <a:pPr marL="171450" indent="-171450" algn="just">
              <a:buFont typeface="Arial" panose="020B0604020202020204" pitchFamily="34" charset="0"/>
              <a:buChar char="•"/>
            </a:pP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Используются две мишени </a:t>
            </a:r>
            <a:r>
              <a:rPr lang="ru-RU" sz="1200" b="1" dirty="0">
                <a:solidFill>
                  <a:schemeClr val="accent2"/>
                </a:solidFill>
                <a:latin typeface="Times New Roman" panose="02020603050405020304" pitchFamily="18" charset="0"/>
                <a:cs typeface="Times New Roman" panose="02020603050405020304" pitchFamily="18" charset="0"/>
              </a:rPr>
              <a:t>о</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бслуживаемые роботом, который, находясь в зоне высокой радиации, выполняет все работы по установке и замене мишеней на входах сепараторов вторичных частиц.</a:t>
            </a:r>
          </a:p>
          <a:p>
            <a:pPr marL="171450" indent="-171450" algn="just">
              <a:buFont typeface="Arial" panose="020B0604020202020204" pitchFamily="34" charset="0"/>
              <a:buChar char="•"/>
            </a:pPr>
            <a:r>
              <a:rPr lang="ru-RU" sz="1200" b="1" dirty="0">
                <a:solidFill>
                  <a:schemeClr val="accent2"/>
                </a:solidFill>
                <a:latin typeface="Times New Roman" panose="02020603050405020304" pitchFamily="18" charset="0"/>
                <a:cs typeface="Times New Roman" panose="02020603050405020304" pitchFamily="18" charset="0"/>
              </a:rPr>
              <a:t>Э</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нергия вторичных пучков была повышена до </a:t>
            </a:r>
            <a:r>
              <a:rPr lang="en-US" sz="1200" b="1" dirty="0">
                <a:solidFill>
                  <a:schemeClr val="accent2"/>
                </a:solidFill>
                <a:latin typeface="Times New Roman" panose="02020603050405020304" pitchFamily="18" charset="0"/>
                <a:cs typeface="Times New Roman" panose="02020603050405020304" pitchFamily="18" charset="0"/>
              </a:rPr>
              <a:t>10</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 Мэ</a:t>
            </a:r>
            <a:r>
              <a:rPr lang="ru-RU" sz="1200" b="1" dirty="0">
                <a:solidFill>
                  <a:schemeClr val="accent2"/>
                </a:solidFill>
                <a:latin typeface="Times New Roman" panose="02020603050405020304" pitchFamily="18" charset="0"/>
                <a:cs typeface="Times New Roman" panose="02020603050405020304" pitchFamily="18" charset="0"/>
              </a:rPr>
              <a:t>В</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/нуклон с помощью </a:t>
            </a:r>
            <a:r>
              <a:rPr lang="ru-RU" sz="1200" b="1" dirty="0">
                <a:solidFill>
                  <a:schemeClr val="accent2"/>
                </a:solidFill>
                <a:latin typeface="Times New Roman" panose="02020603050405020304" pitchFamily="18" charset="0"/>
                <a:cs typeface="Times New Roman" panose="02020603050405020304" pitchFamily="18" charset="0"/>
              </a:rPr>
              <a:t>дополнительного</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 ускорителя (</a:t>
            </a:r>
            <a:r>
              <a:rPr lang="en-US" sz="1200" b="1" i="0" u="none" strike="noStrike" dirty="0">
                <a:solidFill>
                  <a:schemeClr val="accent2"/>
                </a:solidFill>
                <a:effectLst/>
                <a:latin typeface="Times New Roman" panose="02020603050405020304" pitchFamily="18" charset="0"/>
                <a:cs typeface="Times New Roman" panose="02020603050405020304" pitchFamily="18" charset="0"/>
              </a:rPr>
              <a:t>REX-ISOLDE)</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a:t>
            </a:r>
            <a:endParaRPr lang="en-RU" sz="1200" b="1" dirty="0">
              <a:solidFill>
                <a:schemeClr val="accent2"/>
              </a:solidFill>
              <a:latin typeface="Times New Roman" panose="02020603050405020304" pitchFamily="18" charset="0"/>
              <a:cs typeface="Times New Roman" panose="02020603050405020304" pitchFamily="18" charset="0"/>
            </a:endParaRPr>
          </a:p>
        </p:txBody>
      </p:sp>
      <p:pic>
        <p:nvPicPr>
          <p:cNvPr id="8194" name="Picture 2" descr="undefined">
            <a:extLst>
              <a:ext uri="{FF2B5EF4-FFF2-40B4-BE49-F238E27FC236}">
                <a16:creationId xmlns:a16="http://schemas.microsoft.com/office/drawing/2014/main" id="{94854B3B-ECA5-1D80-2641-F5054987E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8281" y="2743200"/>
            <a:ext cx="2003319"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96343E6-D3D0-CC2D-B062-C2311D1E412B}"/>
              </a:ext>
            </a:extLst>
          </p:cNvPr>
          <p:cNvSpPr>
            <a:spLocks noGrp="1"/>
          </p:cNvSpPr>
          <p:nvPr>
            <p:ph type="sldNum" sz="quarter" idx="12"/>
          </p:nvPr>
        </p:nvSpPr>
        <p:spPr>
          <a:xfrm>
            <a:off x="6858000" y="6381750"/>
            <a:ext cx="2133600" cy="476250"/>
          </a:xfrm>
        </p:spPr>
        <p:txBody>
          <a:bodyPr/>
          <a:lstStyle/>
          <a:p>
            <a:pPr>
              <a:defRPr/>
            </a:pPr>
            <a:fld id="{A035C65F-31C9-4B29-AE8C-A6F6B37CA7B9}" type="slidenum">
              <a:rPr lang="ru-RU" altLang="ru-RU" smtClean="0"/>
              <a:pPr>
                <a:defRPr/>
              </a:pPr>
              <a:t>23</a:t>
            </a:fld>
            <a:endParaRPr lang="ru-RU" altLang="ru-RU"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roton Synchrotron Booster - Wikipedia">
            <a:extLst>
              <a:ext uri="{FF2B5EF4-FFF2-40B4-BE49-F238E27FC236}">
                <a16:creationId xmlns:a16="http://schemas.microsoft.com/office/drawing/2014/main" id="{EFE2604C-5A62-6BBE-161C-8F5F364A0E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7" r="5000"/>
          <a:stretch/>
        </p:blipFill>
        <p:spPr bwMode="auto">
          <a:xfrm>
            <a:off x="14212" y="907803"/>
            <a:ext cx="9115576" cy="5575547"/>
          </a:xfrm>
          <a:prstGeom prst="rect">
            <a:avLst/>
          </a:prstGeom>
          <a:noFill/>
          <a:extLst>
            <a:ext uri="{909E8E84-426E-40DD-AFC4-6F175D3DCCD1}">
              <a14:hiddenFill xmlns:a14="http://schemas.microsoft.com/office/drawing/2010/main">
                <a:solidFill>
                  <a:srgbClr val="FFFFFF"/>
                </a:solidFill>
              </a14:hiddenFill>
            </a:ext>
          </a:extLst>
        </p:spPr>
      </p:pic>
      <p:sp>
        <p:nvSpPr>
          <p:cNvPr id="23554" name="Заголовок 1"/>
          <p:cNvSpPr>
            <a:spLocks noGrp="1"/>
          </p:cNvSpPr>
          <p:nvPr>
            <p:ph type="title"/>
          </p:nvPr>
        </p:nvSpPr>
        <p:spPr>
          <a:xfrm>
            <a:off x="457200" y="0"/>
            <a:ext cx="8229600" cy="923335"/>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ISOLDE, CERN</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DD18EEF-A73A-9EBF-B64B-042FD10D74E4}"/>
              </a:ext>
            </a:extLst>
          </p:cNvPr>
          <p:cNvSpPr>
            <a:spLocks noGrp="1"/>
          </p:cNvSpPr>
          <p:nvPr>
            <p:ph type="sldNum" sz="quarter" idx="12"/>
          </p:nvPr>
        </p:nvSpPr>
        <p:spPr>
          <a:xfrm>
            <a:off x="6781800" y="6381750"/>
            <a:ext cx="2133600" cy="476250"/>
          </a:xfrm>
        </p:spPr>
        <p:txBody>
          <a:bodyPr/>
          <a:lstStyle/>
          <a:p>
            <a:pPr>
              <a:defRPr/>
            </a:pPr>
            <a:fld id="{A035C65F-31C9-4B29-AE8C-A6F6B37CA7B9}" type="slidenum">
              <a:rPr lang="ru-RU" altLang="ru-RU" smtClean="0"/>
              <a:pPr>
                <a:defRPr/>
              </a:pPr>
              <a:t>24</a:t>
            </a:fld>
            <a:endParaRPr lang="ru-RU" altLang="ru-RU" dirty="0"/>
          </a:p>
        </p:txBody>
      </p:sp>
    </p:spTree>
    <p:extLst>
      <p:ext uri="{BB962C8B-B14F-4D97-AF65-F5344CB8AC3E}">
        <p14:creationId xmlns:p14="http://schemas.microsoft.com/office/powerpoint/2010/main" val="2576076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9.: Scheme of the Isolde facility at cern in Geneva (Switzerland). |  Download Scientific Diagram">
            <a:extLst>
              <a:ext uri="{FF2B5EF4-FFF2-40B4-BE49-F238E27FC236}">
                <a16:creationId xmlns:a16="http://schemas.microsoft.com/office/drawing/2014/main" id="{0D7B93C7-D473-2801-5080-2F1927034E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66"/>
          <a:stretch/>
        </p:blipFill>
        <p:spPr bwMode="auto">
          <a:xfrm>
            <a:off x="371475" y="585216"/>
            <a:ext cx="8401050" cy="6272784"/>
          </a:xfrm>
          <a:prstGeom prst="rect">
            <a:avLst/>
          </a:prstGeom>
          <a:noFill/>
          <a:extLst>
            <a:ext uri="{909E8E84-426E-40DD-AFC4-6F175D3DCCD1}">
              <a14:hiddenFill xmlns:a14="http://schemas.microsoft.com/office/drawing/2010/main">
                <a:solidFill>
                  <a:srgbClr val="FFFFFF"/>
                </a:solidFill>
              </a14:hiddenFill>
            </a:ext>
          </a:extLst>
        </p:spPr>
      </p:pic>
      <p:sp>
        <p:nvSpPr>
          <p:cNvPr id="23554" name="Заголовок 1"/>
          <p:cNvSpPr>
            <a:spLocks noGrp="1"/>
          </p:cNvSpPr>
          <p:nvPr>
            <p:ph type="title"/>
          </p:nvPr>
        </p:nvSpPr>
        <p:spPr>
          <a:xfrm>
            <a:off x="457200" y="0"/>
            <a:ext cx="8229600" cy="8382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ISOLDE, CERN</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8160D78-EB79-3A8A-73C7-8D52C389F2A3}"/>
              </a:ext>
            </a:extLst>
          </p:cNvPr>
          <p:cNvSpPr>
            <a:spLocks noGrp="1"/>
          </p:cNvSpPr>
          <p:nvPr>
            <p:ph type="sldNum" sz="quarter" idx="12"/>
          </p:nvPr>
        </p:nvSpPr>
        <p:spPr/>
        <p:txBody>
          <a:bodyPr/>
          <a:lstStyle/>
          <a:p>
            <a:pPr>
              <a:defRPr/>
            </a:pPr>
            <a:fld id="{A035C65F-31C9-4B29-AE8C-A6F6B37CA7B9}" type="slidenum">
              <a:rPr lang="ru-RU" altLang="ru-RU" smtClean="0"/>
              <a:pPr>
                <a:defRPr/>
              </a:pPr>
              <a:t>25</a:t>
            </a:fld>
            <a:endParaRPr lang="ru-RU" altLang="ru-RU"/>
          </a:p>
        </p:txBody>
      </p:sp>
    </p:spTree>
    <p:extLst>
      <p:ext uri="{BB962C8B-B14F-4D97-AF65-F5344CB8AC3E}">
        <p14:creationId xmlns:p14="http://schemas.microsoft.com/office/powerpoint/2010/main" val="2146872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Заголовок 1"/>
          <p:cNvSpPr>
            <a:spLocks noGrp="1"/>
          </p:cNvSpPr>
          <p:nvPr>
            <p:ph type="title"/>
          </p:nvPr>
        </p:nvSpPr>
        <p:spPr>
          <a:xfrm>
            <a:off x="457200" y="0"/>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ISOLDE, CERN</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BF6C68E2-37AA-67A6-A6E4-EEACD8CCA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33500"/>
            <a:ext cx="43434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D4CBA40-E95F-DC44-B923-FF73C4623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03600"/>
            <a:ext cx="4343400" cy="330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B93B0C-BF9B-C821-EBC2-0E66C6F2A4E8}"/>
              </a:ext>
            </a:extLst>
          </p:cNvPr>
          <p:cNvSpPr txBox="1"/>
          <p:nvPr/>
        </p:nvSpPr>
        <p:spPr>
          <a:xfrm>
            <a:off x="4572000" y="914400"/>
            <a:ext cx="4343400" cy="2139047"/>
          </a:xfrm>
          <a:prstGeom prst="rect">
            <a:avLst/>
          </a:prstGeom>
          <a:noFill/>
        </p:spPr>
        <p:txBody>
          <a:bodyPr wrap="square">
            <a:spAutoFit/>
          </a:bodyPr>
          <a:lstStyle/>
          <a:p>
            <a:pPr algn="just"/>
            <a:r>
              <a:rPr lang="en-RU" sz="1900" b="1" dirty="0">
                <a:latin typeface="Times New Roman" panose="02020603050405020304" pitchFamily="18" charset="0"/>
                <a:cs typeface="Times New Roman" panose="02020603050405020304" pitchFamily="18" charset="0"/>
              </a:rPr>
              <a:t>Сепаратор </a:t>
            </a:r>
            <a:r>
              <a:rPr lang="en-RU" sz="1900" b="1" dirty="0">
                <a:solidFill>
                  <a:schemeClr val="accent2"/>
                </a:solidFill>
                <a:latin typeface="Times New Roman" panose="02020603050405020304" pitchFamily="18" charset="0"/>
                <a:cs typeface="Times New Roman" panose="02020603050405020304" pitchFamily="18" charset="0"/>
              </a:rPr>
              <a:t>GPS (General Purpose Separator)</a:t>
            </a:r>
            <a:r>
              <a:rPr lang="en-RU" sz="1900" b="1" dirty="0">
                <a:latin typeface="Times New Roman" panose="02020603050405020304" pitchFamily="18" charset="0"/>
                <a:cs typeface="Times New Roman" panose="02020603050405020304" pitchFamily="18" charset="0"/>
              </a:rPr>
              <a:t> позволяет одновременно выделить три пучка, различающихся по массе в пределах +15% относительно выбранной массы. Разрешение по массам этого сепаратора </a:t>
            </a:r>
            <a:r>
              <a:rPr lang="en-GB" sz="2000" b="1" dirty="0">
                <a:solidFill>
                  <a:schemeClr val="accent2"/>
                </a:solidFill>
                <a:effectLst/>
                <a:latin typeface="Times New Roman" panose="02020603050405020304" pitchFamily="18" charset="0"/>
                <a:cs typeface="Times New Roman" panose="02020603050405020304" pitchFamily="18" charset="0"/>
              </a:rPr>
              <a:t>M/</a:t>
            </a:r>
            <a:r>
              <a:rPr lang="el-GR" sz="2000" b="1" dirty="0">
                <a:solidFill>
                  <a:schemeClr val="accent2"/>
                </a:solidFill>
                <a:effectLst/>
                <a:latin typeface="Times New Roman" panose="02020603050405020304" pitchFamily="18" charset="0"/>
                <a:cs typeface="Times New Roman" panose="02020603050405020304" pitchFamily="18" charset="0"/>
              </a:rPr>
              <a:t>Δ</a:t>
            </a:r>
            <a:r>
              <a:rPr lang="en-GB" sz="2000" b="1" dirty="0">
                <a:solidFill>
                  <a:schemeClr val="accent2"/>
                </a:solidFill>
                <a:effectLst/>
                <a:latin typeface="Times New Roman" panose="02020603050405020304" pitchFamily="18" charset="0"/>
                <a:cs typeface="Times New Roman" panose="02020603050405020304" pitchFamily="18" charset="0"/>
              </a:rPr>
              <a:t>M </a:t>
            </a:r>
            <a:r>
              <a:rPr lang="en-RU" sz="1900" b="1" dirty="0">
                <a:solidFill>
                  <a:schemeClr val="accent2"/>
                </a:solidFill>
                <a:latin typeface="Times New Roman" panose="02020603050405020304" pitchFamily="18" charset="0"/>
                <a:cs typeface="Times New Roman" panose="02020603050405020304" pitchFamily="18" charset="0"/>
              </a:rPr>
              <a:t>= 2400:1</a:t>
            </a:r>
            <a:r>
              <a:rPr lang="en-RU" sz="1900" b="1"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8C674EB9-FE4B-0DF0-E9C5-8FA9592373EB}"/>
              </a:ext>
            </a:extLst>
          </p:cNvPr>
          <p:cNvSpPr txBox="1"/>
          <p:nvPr/>
        </p:nvSpPr>
        <p:spPr>
          <a:xfrm>
            <a:off x="173736" y="4197965"/>
            <a:ext cx="4322064" cy="2431435"/>
          </a:xfrm>
          <a:prstGeom prst="rect">
            <a:avLst/>
          </a:prstGeom>
          <a:noFill/>
        </p:spPr>
        <p:txBody>
          <a:bodyPr wrap="square">
            <a:spAutoFit/>
          </a:bodyPr>
          <a:lstStyle/>
          <a:p>
            <a:r>
              <a:rPr lang="ru-RU" sz="1900" b="1" dirty="0">
                <a:latin typeface="Times New Roman" panose="02020603050405020304" pitchFamily="18" charset="0"/>
                <a:cs typeface="Times New Roman" panose="02020603050405020304" pitchFamily="18" charset="0"/>
              </a:rPr>
              <a:t>С</a:t>
            </a:r>
            <a:r>
              <a:rPr lang="en-RU" sz="1900" b="1" dirty="0">
                <a:latin typeface="Times New Roman" panose="02020603050405020304" pitchFamily="18" charset="0"/>
                <a:cs typeface="Times New Roman" panose="02020603050405020304" pitchFamily="18" charset="0"/>
              </a:rPr>
              <a:t>епаратор высокого разрешения </a:t>
            </a:r>
            <a:r>
              <a:rPr lang="en-RU" sz="1900" b="1" dirty="0">
                <a:solidFill>
                  <a:schemeClr val="accent2"/>
                </a:solidFill>
                <a:latin typeface="Times New Roman" panose="02020603050405020304" pitchFamily="18" charset="0"/>
                <a:cs typeface="Times New Roman" panose="02020603050405020304" pitchFamily="18" charset="0"/>
              </a:rPr>
              <a:t>HRS (High Resolurion Separator)</a:t>
            </a:r>
            <a:r>
              <a:rPr lang="en-RU" sz="1900" b="1" dirty="0">
                <a:latin typeface="Times New Roman" panose="02020603050405020304" pitchFamily="18" charset="0"/>
                <a:cs typeface="Times New Roman" panose="02020603050405020304" pitchFamily="18" charset="0"/>
              </a:rPr>
              <a:t> оборудован двумя магнитами и позволяет получить в стандартном режиме разрешение по массам </a:t>
            </a:r>
            <a:r>
              <a:rPr lang="en-GB" sz="1800" b="1" dirty="0">
                <a:solidFill>
                  <a:schemeClr val="accent2"/>
                </a:solidFill>
                <a:effectLst/>
                <a:latin typeface="Times New Roman" panose="02020603050405020304" pitchFamily="18" charset="0"/>
                <a:cs typeface="Times New Roman" panose="02020603050405020304" pitchFamily="18" charset="0"/>
              </a:rPr>
              <a:t>M/</a:t>
            </a:r>
            <a:r>
              <a:rPr lang="el-GR" sz="1800" b="1" dirty="0">
                <a:solidFill>
                  <a:schemeClr val="accent2"/>
                </a:solidFill>
                <a:effectLst/>
                <a:latin typeface="Times New Roman" panose="02020603050405020304" pitchFamily="18" charset="0"/>
                <a:cs typeface="Times New Roman" panose="02020603050405020304" pitchFamily="18" charset="0"/>
              </a:rPr>
              <a:t>Δ</a:t>
            </a:r>
            <a:r>
              <a:rPr lang="en-GB" sz="1800" b="1" dirty="0">
                <a:solidFill>
                  <a:schemeClr val="accent2"/>
                </a:solidFill>
                <a:effectLst/>
                <a:latin typeface="Times New Roman" panose="02020603050405020304" pitchFamily="18" charset="0"/>
                <a:cs typeface="Times New Roman" panose="02020603050405020304" pitchFamily="18" charset="0"/>
              </a:rPr>
              <a:t>M </a:t>
            </a:r>
            <a:r>
              <a:rPr lang="en-RU" sz="1900" b="1" dirty="0">
                <a:solidFill>
                  <a:schemeClr val="accent2"/>
                </a:solidFill>
                <a:latin typeface="Times New Roman" panose="02020603050405020304" pitchFamily="18" charset="0"/>
                <a:cs typeface="Times New Roman" panose="02020603050405020304" pitchFamily="18" charset="0"/>
              </a:rPr>
              <a:t>~ 10000:1</a:t>
            </a:r>
            <a:r>
              <a:rPr lang="en-RU" sz="1900" b="1" dirty="0">
                <a:latin typeface="Times New Roman" panose="02020603050405020304" pitchFamily="18" charset="0"/>
                <a:cs typeface="Times New Roman" panose="02020603050405020304" pitchFamily="18" charset="0"/>
              </a:rPr>
              <a:t>. С помощью этого сепаратора можно достичь разрешения </a:t>
            </a:r>
            <a:r>
              <a:rPr lang="en-GB" sz="1800" b="1" dirty="0">
                <a:solidFill>
                  <a:schemeClr val="accent2"/>
                </a:solidFill>
                <a:effectLst/>
                <a:latin typeface="Times New Roman" panose="02020603050405020304" pitchFamily="18" charset="0"/>
                <a:cs typeface="Times New Roman" panose="02020603050405020304" pitchFamily="18" charset="0"/>
              </a:rPr>
              <a:t>M/</a:t>
            </a:r>
            <a:r>
              <a:rPr lang="el-GR" sz="1800" b="1" dirty="0">
                <a:solidFill>
                  <a:schemeClr val="accent2"/>
                </a:solidFill>
                <a:effectLst/>
                <a:latin typeface="Times New Roman" panose="02020603050405020304" pitchFamily="18" charset="0"/>
                <a:cs typeface="Times New Roman" panose="02020603050405020304" pitchFamily="18" charset="0"/>
              </a:rPr>
              <a:t>Δ</a:t>
            </a:r>
            <a:r>
              <a:rPr lang="en-GB" sz="1800" b="1" dirty="0">
                <a:solidFill>
                  <a:schemeClr val="accent2"/>
                </a:solidFill>
                <a:effectLst/>
                <a:latin typeface="Times New Roman" panose="02020603050405020304" pitchFamily="18" charset="0"/>
                <a:cs typeface="Times New Roman" panose="02020603050405020304" pitchFamily="18" charset="0"/>
              </a:rPr>
              <a:t>M </a:t>
            </a:r>
            <a:r>
              <a:rPr lang="en-RU" sz="1900" b="1" dirty="0">
                <a:solidFill>
                  <a:schemeClr val="accent2"/>
                </a:solidFill>
                <a:latin typeface="Times New Roman" panose="02020603050405020304" pitchFamily="18" charset="0"/>
                <a:cs typeface="Times New Roman" panose="02020603050405020304" pitchFamily="18" charset="0"/>
              </a:rPr>
              <a:t>&gt; 30000:1</a:t>
            </a:r>
            <a:r>
              <a:rPr lang="en-RU" sz="1900" b="1" dirty="0">
                <a:latin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FCA59DAC-55FC-C68D-F684-E2DF3DA70D5C}"/>
              </a:ext>
            </a:extLst>
          </p:cNvPr>
          <p:cNvSpPr>
            <a:spLocks noGrp="1"/>
          </p:cNvSpPr>
          <p:nvPr>
            <p:ph type="sldNum" sz="quarter" idx="12"/>
          </p:nvPr>
        </p:nvSpPr>
        <p:spPr>
          <a:xfrm>
            <a:off x="6858000" y="6378979"/>
            <a:ext cx="2133600" cy="476250"/>
          </a:xfrm>
        </p:spPr>
        <p:txBody>
          <a:bodyPr/>
          <a:lstStyle/>
          <a:p>
            <a:pPr>
              <a:defRPr/>
            </a:pPr>
            <a:fld id="{A035C65F-31C9-4B29-AE8C-A6F6B37CA7B9}" type="slidenum">
              <a:rPr lang="ru-RU" altLang="ru-RU" smtClean="0"/>
              <a:pPr>
                <a:defRPr/>
              </a:pPr>
              <a:t>26</a:t>
            </a:fld>
            <a:endParaRPr lang="ru-RU" altLang="ru-RU" dirty="0"/>
          </a:p>
        </p:txBody>
      </p:sp>
    </p:spTree>
    <p:extLst>
      <p:ext uri="{BB962C8B-B14F-4D97-AF65-F5344CB8AC3E}">
        <p14:creationId xmlns:p14="http://schemas.microsoft.com/office/powerpoint/2010/main" val="664239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Заголовок 1"/>
          <p:cNvSpPr>
            <a:spLocks noGrp="1"/>
          </p:cNvSpPr>
          <p:nvPr>
            <p:ph type="title"/>
          </p:nvPr>
        </p:nvSpPr>
        <p:spPr>
          <a:xfrm>
            <a:off x="457200" y="0"/>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ISOLDE, CERN</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C6C8C6-071F-0015-1B14-607D115C3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63" y="1428532"/>
            <a:ext cx="3888911" cy="2533868"/>
          </a:xfrm>
          <a:prstGeom prst="rect">
            <a:avLst/>
          </a:prstGeom>
        </p:spPr>
      </p:pic>
      <p:pic>
        <p:nvPicPr>
          <p:cNvPr id="6146" name="Picture 2">
            <a:extLst>
              <a:ext uri="{FF2B5EF4-FFF2-40B4-BE49-F238E27FC236}">
                <a16:creationId xmlns:a16="http://schemas.microsoft.com/office/drawing/2014/main" id="{49FEBE28-0B4D-9261-4AF7-56F30BD4BC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2" t="1546" r="1239" b="1078"/>
          <a:stretch/>
        </p:blipFill>
        <p:spPr bwMode="auto">
          <a:xfrm>
            <a:off x="4645226" y="1428532"/>
            <a:ext cx="3875327" cy="25338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B8A6EE-185F-2895-2A12-C757C88CEE9A}"/>
              </a:ext>
            </a:extLst>
          </p:cNvPr>
          <p:cNvSpPr txBox="1"/>
          <p:nvPr/>
        </p:nvSpPr>
        <p:spPr>
          <a:xfrm>
            <a:off x="236512" y="881390"/>
            <a:ext cx="8670976" cy="523220"/>
          </a:xfrm>
          <a:prstGeom prst="rect">
            <a:avLst/>
          </a:prstGeom>
          <a:noFill/>
        </p:spPr>
        <p:txBody>
          <a:bodyPr wrap="square">
            <a:spAutoFit/>
          </a:bodyPr>
          <a:lstStyle/>
          <a:p>
            <a:pPr algn="just"/>
            <a:r>
              <a:rPr lang="en-GB" sz="1400" b="1" i="0" u="none" strike="noStrike" dirty="0">
                <a:solidFill>
                  <a:schemeClr val="accent2"/>
                </a:solidFill>
                <a:effectLst/>
                <a:latin typeface="Times New Roman" panose="02020603050405020304" pitchFamily="18" charset="0"/>
                <a:cs typeface="Times New Roman" panose="02020603050405020304" pitchFamily="18" charset="0"/>
              </a:rPr>
              <a:t>1995 - Industrial robots are installed for manipulation of ISOLDE targets, which allows all target changes and manipulations of used target-ion-source systems to be made without human intervention.</a:t>
            </a:r>
            <a:endParaRPr lang="en-RU" sz="1400" b="1" dirty="0">
              <a:solidFill>
                <a:schemeClr val="accent2"/>
              </a:solidFill>
              <a:latin typeface="Times New Roman" panose="02020603050405020304" pitchFamily="18" charset="0"/>
              <a:cs typeface="Times New Roman" panose="02020603050405020304" pitchFamily="18" charset="0"/>
            </a:endParaRPr>
          </a:p>
        </p:txBody>
      </p:sp>
      <p:pic>
        <p:nvPicPr>
          <p:cNvPr id="6148" name="Picture 4" descr="Rencontre avec ISOLDE: aider la recherche sur le cancer | CERN">
            <a:extLst>
              <a:ext uri="{FF2B5EF4-FFF2-40B4-BE49-F238E27FC236}">
                <a16:creationId xmlns:a16="http://schemas.microsoft.com/office/drawing/2014/main" id="{3A4648DB-2F09-B9FC-8976-65FC4715D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63" y="4085660"/>
            <a:ext cx="3888911" cy="259530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SOLDE | timeline.web.cern.ch">
            <a:extLst>
              <a:ext uri="{FF2B5EF4-FFF2-40B4-BE49-F238E27FC236}">
                <a16:creationId xmlns:a16="http://schemas.microsoft.com/office/drawing/2014/main" id="{1D615632-FD8E-E089-6FBC-A967D35C47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248" y="4085661"/>
            <a:ext cx="3888910" cy="259530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1510DFF-ADA8-8060-5C97-91B36470B9D2}"/>
              </a:ext>
            </a:extLst>
          </p:cNvPr>
          <p:cNvSpPr>
            <a:spLocks noGrp="1"/>
          </p:cNvSpPr>
          <p:nvPr>
            <p:ph type="sldNum" sz="quarter" idx="12"/>
          </p:nvPr>
        </p:nvSpPr>
        <p:spPr>
          <a:xfrm>
            <a:off x="6980136" y="6405326"/>
            <a:ext cx="2133600" cy="476250"/>
          </a:xfrm>
        </p:spPr>
        <p:txBody>
          <a:bodyPr/>
          <a:lstStyle/>
          <a:p>
            <a:pPr>
              <a:defRPr/>
            </a:pPr>
            <a:fld id="{A035C65F-31C9-4B29-AE8C-A6F6B37CA7B9}" type="slidenum">
              <a:rPr lang="ru-RU" altLang="ru-RU" smtClean="0"/>
              <a:pPr>
                <a:defRPr/>
              </a:pPr>
              <a:t>27</a:t>
            </a:fld>
            <a:endParaRPr lang="ru-RU" altLang="ru-RU" dirty="0"/>
          </a:p>
        </p:txBody>
      </p:sp>
    </p:spTree>
    <p:extLst>
      <p:ext uri="{BB962C8B-B14F-4D97-AF65-F5344CB8AC3E}">
        <p14:creationId xmlns:p14="http://schemas.microsoft.com/office/powerpoint/2010/main" val="2073050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Заголовок 1"/>
          <p:cNvSpPr>
            <a:spLocks noGrp="1"/>
          </p:cNvSpPr>
          <p:nvPr>
            <p:ph type="title"/>
          </p:nvPr>
        </p:nvSpPr>
        <p:spPr>
          <a:xfrm>
            <a:off x="457200" y="304800"/>
            <a:ext cx="8229600" cy="1066800"/>
          </a:xfrm>
        </p:spPr>
        <p:txBody>
          <a:bodyPr/>
          <a:lstStyle/>
          <a:p>
            <a:r>
              <a:rPr lang="en-US" altLang="ru-RU" sz="2400" b="1" dirty="0">
                <a:solidFill>
                  <a:srgbClr val="FF3300"/>
                </a:solidFill>
                <a:latin typeface="Times New Roman" panose="02020603050405020304" pitchFamily="18" charset="0"/>
                <a:cs typeface="Times New Roman" panose="02020603050405020304" pitchFamily="18" charset="0"/>
              </a:rPr>
              <a:t>CARIBU – </a:t>
            </a:r>
            <a:r>
              <a:rPr lang="en-GB" sz="2400" b="1" i="0" u="none" strike="noStrike" dirty="0">
                <a:solidFill>
                  <a:srgbClr val="FF3300"/>
                </a:solidFill>
                <a:effectLst/>
                <a:latin typeface="Times New Roman" panose="02020603050405020304" pitchFamily="18" charset="0"/>
                <a:cs typeface="Times New Roman" panose="02020603050405020304" pitchFamily="18" charset="0"/>
              </a:rPr>
              <a:t>The Californium Rare Ion Breeder Upgrade</a:t>
            </a:r>
            <a:br>
              <a:rPr lang="en-US" altLang="ru-RU" sz="2400" b="1" dirty="0">
                <a:solidFill>
                  <a:srgbClr val="FF3300"/>
                </a:solidFill>
                <a:latin typeface="Times New Roman" panose="02020603050405020304" pitchFamily="18" charset="0"/>
                <a:cs typeface="Times New Roman" panose="02020603050405020304" pitchFamily="18" charset="0"/>
              </a:rPr>
            </a:br>
            <a:r>
              <a:rPr lang="en-US" altLang="ru-RU" sz="2400" b="1" dirty="0">
                <a:solidFill>
                  <a:srgbClr val="FF3300"/>
                </a:solidFill>
                <a:latin typeface="Times New Roman" panose="02020603050405020304" pitchFamily="18" charset="0"/>
                <a:cs typeface="Times New Roman" panose="02020603050405020304" pitchFamily="18" charset="0"/>
              </a:rPr>
              <a:t>Argon National Laboratory, USA</a:t>
            </a:r>
            <a:endParaRPr lang="ru-RU" altLang="ru-RU" sz="2400" b="1" dirty="0">
              <a:solidFill>
                <a:srgbClr val="FF3300"/>
              </a:solidFill>
              <a:latin typeface="Times New Roman" panose="02020603050405020304" pitchFamily="18" charset="0"/>
              <a:cs typeface="Times New Roman" panose="02020603050405020304" pitchFamily="18" charset="0"/>
            </a:endParaRPr>
          </a:p>
        </p:txBody>
      </p:sp>
      <p:pic>
        <p:nvPicPr>
          <p:cNvPr id="266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87" y="3587330"/>
            <a:ext cx="884872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5D24D7B-AE47-A98B-A8A2-4D94B1E867AF}"/>
              </a:ext>
            </a:extLst>
          </p:cNvPr>
          <p:cNvSpPr txBox="1"/>
          <p:nvPr/>
        </p:nvSpPr>
        <p:spPr>
          <a:xfrm>
            <a:off x="2911898" y="1425191"/>
            <a:ext cx="4022301" cy="1138773"/>
          </a:xfrm>
          <a:prstGeom prst="rect">
            <a:avLst/>
          </a:prstGeom>
          <a:noFill/>
        </p:spPr>
        <p:txBody>
          <a:bodyPr wrap="square">
            <a:spAutoFit/>
          </a:bodyPr>
          <a:lstStyle/>
          <a:p>
            <a:pPr algn="ctr"/>
            <a:r>
              <a:rPr lang="ru-RU" altLang="ru-RU" sz="1700" b="1" dirty="0">
                <a:solidFill>
                  <a:schemeClr val="accent2"/>
                </a:solidFill>
                <a:latin typeface="Times New Roman" panose="02020603050405020304" pitchFamily="18" charset="0"/>
                <a:cs typeface="Times New Roman" panose="02020603050405020304" pitchFamily="18" charset="0"/>
              </a:rPr>
              <a:t>Радиоактивные пучки </a:t>
            </a:r>
            <a:endParaRPr lang="en-US" altLang="ru-RU" sz="1700" b="1" dirty="0">
              <a:solidFill>
                <a:schemeClr val="accent2"/>
              </a:solidFill>
              <a:latin typeface="Times New Roman" panose="02020603050405020304" pitchFamily="18" charset="0"/>
              <a:cs typeface="Times New Roman" panose="02020603050405020304" pitchFamily="18" charset="0"/>
            </a:endParaRPr>
          </a:p>
          <a:p>
            <a:pPr algn="ctr"/>
            <a:r>
              <a:rPr lang="ru-RU" altLang="ru-RU" sz="1700" b="1" dirty="0">
                <a:solidFill>
                  <a:srgbClr val="02A84C"/>
                </a:solidFill>
                <a:latin typeface="Times New Roman" panose="02020603050405020304" pitchFamily="18" charset="0"/>
                <a:cs typeface="Times New Roman" panose="02020603050405020304" pitchFamily="18" charset="0"/>
              </a:rPr>
              <a:t>от</a:t>
            </a:r>
            <a:r>
              <a:rPr lang="en-US" altLang="ru-RU" sz="1700" b="1" dirty="0">
                <a:solidFill>
                  <a:srgbClr val="02A84C"/>
                </a:solidFill>
                <a:latin typeface="Times New Roman" panose="02020603050405020304" pitchFamily="18" charset="0"/>
                <a:cs typeface="Times New Roman" panose="02020603050405020304" pitchFamily="18" charset="0"/>
              </a:rPr>
              <a:t> </a:t>
            </a:r>
            <a:r>
              <a:rPr lang="ru-RU" altLang="ru-RU" sz="1700" b="1" dirty="0">
                <a:solidFill>
                  <a:srgbClr val="02A84C"/>
                </a:solidFill>
                <a:latin typeface="Times New Roman" panose="02020603050405020304" pitchFamily="18" charset="0"/>
                <a:cs typeface="Times New Roman" panose="02020603050405020304" pitchFamily="18" charset="0"/>
              </a:rPr>
              <a:t>спонтанных делений </a:t>
            </a:r>
            <a:r>
              <a:rPr lang="en-US" altLang="ru-RU" sz="1700" b="1" baseline="30000" dirty="0">
                <a:solidFill>
                  <a:srgbClr val="02A84C"/>
                </a:solidFill>
                <a:latin typeface="Times New Roman" panose="02020603050405020304" pitchFamily="18" charset="0"/>
                <a:cs typeface="Times New Roman" panose="02020603050405020304" pitchFamily="18" charset="0"/>
              </a:rPr>
              <a:t>252</a:t>
            </a:r>
            <a:r>
              <a:rPr lang="en-US" altLang="ru-RU" sz="1700" b="1" dirty="0">
                <a:solidFill>
                  <a:srgbClr val="02A84C"/>
                </a:solidFill>
                <a:latin typeface="Times New Roman" panose="02020603050405020304" pitchFamily="18" charset="0"/>
                <a:cs typeface="Times New Roman" panose="02020603050405020304" pitchFamily="18" charset="0"/>
              </a:rPr>
              <a:t>Cf </a:t>
            </a:r>
          </a:p>
          <a:p>
            <a:pPr algn="ctr"/>
            <a:r>
              <a:rPr lang="en-US" altLang="ru-RU" sz="1700" b="1" dirty="0">
                <a:solidFill>
                  <a:schemeClr val="accent2"/>
                </a:solidFill>
                <a:latin typeface="Times New Roman" panose="02020603050405020304" pitchFamily="18" charset="0"/>
                <a:cs typeface="Times New Roman" panose="02020603050405020304" pitchFamily="18" charset="0"/>
              </a:rPr>
              <a:t>T</a:t>
            </a:r>
            <a:r>
              <a:rPr lang="en-US" altLang="ru-RU" sz="1700" b="1" baseline="-25000" dirty="0">
                <a:solidFill>
                  <a:schemeClr val="accent2"/>
                </a:solidFill>
                <a:latin typeface="Times New Roman" panose="02020603050405020304" pitchFamily="18" charset="0"/>
                <a:cs typeface="Times New Roman" panose="02020603050405020304" pitchFamily="18" charset="0"/>
              </a:rPr>
              <a:t>1/2</a:t>
            </a:r>
            <a:r>
              <a:rPr lang="en-US" altLang="ru-RU" sz="1700" b="1" dirty="0">
                <a:solidFill>
                  <a:schemeClr val="accent2"/>
                </a:solidFill>
                <a:latin typeface="Times New Roman" panose="02020603050405020304" pitchFamily="18" charset="0"/>
                <a:cs typeface="Times New Roman" panose="02020603050405020304" pitchFamily="18" charset="0"/>
              </a:rPr>
              <a:t> = 2.7 </a:t>
            </a:r>
            <a:r>
              <a:rPr lang="ru-RU" altLang="ru-RU" sz="1700" b="1" dirty="0">
                <a:solidFill>
                  <a:schemeClr val="accent2"/>
                </a:solidFill>
                <a:latin typeface="Times New Roman" panose="02020603050405020304" pitchFamily="18" charset="0"/>
                <a:cs typeface="Times New Roman" panose="02020603050405020304" pitchFamily="18" charset="0"/>
              </a:rPr>
              <a:t>лет</a:t>
            </a:r>
            <a:r>
              <a:rPr lang="en-US" altLang="ru-RU" sz="1700" b="1" dirty="0">
                <a:solidFill>
                  <a:schemeClr val="accent2"/>
                </a:solidFill>
                <a:latin typeface="Times New Roman" panose="02020603050405020304" pitchFamily="18" charset="0"/>
                <a:cs typeface="Times New Roman" panose="02020603050405020304" pitchFamily="18" charset="0"/>
              </a:rPr>
              <a:t>; </a:t>
            </a:r>
            <a:r>
              <a:rPr lang="en-US" altLang="ru-RU" sz="1700" b="1" dirty="0" err="1">
                <a:solidFill>
                  <a:schemeClr val="accent2"/>
                </a:solidFill>
                <a:latin typeface="Times New Roman" panose="02020603050405020304" pitchFamily="18" charset="0"/>
                <a:cs typeface="Times New Roman" panose="02020603050405020304" pitchFamily="18" charset="0"/>
              </a:rPr>
              <a:t>b</a:t>
            </a:r>
            <a:r>
              <a:rPr lang="en-US" altLang="ru-RU" sz="1700" b="1" baseline="-25000" dirty="0" err="1">
                <a:solidFill>
                  <a:schemeClr val="accent2"/>
                </a:solidFill>
                <a:latin typeface="Times New Roman" panose="02020603050405020304" pitchFamily="18" charset="0"/>
                <a:cs typeface="Times New Roman" panose="02020603050405020304" pitchFamily="18" charset="0"/>
              </a:rPr>
              <a:t>SF</a:t>
            </a:r>
            <a:r>
              <a:rPr lang="en-US" altLang="ru-RU" sz="1700" b="1" dirty="0">
                <a:solidFill>
                  <a:schemeClr val="accent2"/>
                </a:solidFill>
                <a:latin typeface="Times New Roman" panose="02020603050405020304" pitchFamily="18" charset="0"/>
                <a:cs typeface="Times New Roman" panose="02020603050405020304" pitchFamily="18" charset="0"/>
              </a:rPr>
              <a:t> = 0.03</a:t>
            </a:r>
            <a:endParaRPr lang="ru-RU" altLang="ru-RU" sz="1700" b="1" dirty="0">
              <a:solidFill>
                <a:schemeClr val="accent2"/>
              </a:solidFill>
              <a:latin typeface="Times New Roman" panose="02020603050405020304" pitchFamily="18" charset="0"/>
              <a:cs typeface="Times New Roman" panose="02020603050405020304" pitchFamily="18" charset="0"/>
            </a:endParaRPr>
          </a:p>
          <a:p>
            <a:pPr algn="ctr"/>
            <a:r>
              <a:rPr lang="en-US" altLang="ru-RU" sz="1700" b="1" dirty="0">
                <a:solidFill>
                  <a:schemeClr val="accent2"/>
                </a:solidFill>
                <a:latin typeface="Times New Roman" panose="02020603050405020304" pitchFamily="18" charset="0"/>
                <a:cs typeface="Times New Roman" panose="02020603050405020304" pitchFamily="18" charset="0"/>
              </a:rPr>
              <a:t>2 </a:t>
            </a:r>
            <a:r>
              <a:rPr lang="ru-RU" altLang="ru-RU" sz="1700" b="1" dirty="0">
                <a:solidFill>
                  <a:schemeClr val="accent2"/>
                </a:solidFill>
                <a:latin typeface="Times New Roman" panose="02020603050405020304" pitchFamily="18" charset="0"/>
                <a:cs typeface="Times New Roman" panose="02020603050405020304" pitchFamily="18" charset="0"/>
              </a:rPr>
              <a:t>мг</a:t>
            </a:r>
            <a:r>
              <a:rPr lang="en-US" altLang="ru-RU" sz="1700" b="1" dirty="0">
                <a:solidFill>
                  <a:schemeClr val="accent2"/>
                </a:solidFill>
                <a:latin typeface="Times New Roman" panose="02020603050405020304" pitchFamily="18" charset="0"/>
                <a:cs typeface="Times New Roman" panose="02020603050405020304" pitchFamily="18" charset="0"/>
              </a:rPr>
              <a:t> → 10</a:t>
            </a:r>
            <a:r>
              <a:rPr lang="en-US" altLang="ru-RU" sz="1700" b="1" baseline="30000" dirty="0">
                <a:solidFill>
                  <a:schemeClr val="accent2"/>
                </a:solidFill>
                <a:latin typeface="Times New Roman" panose="02020603050405020304" pitchFamily="18" charset="0"/>
                <a:cs typeface="Times New Roman" panose="02020603050405020304" pitchFamily="18" charset="0"/>
              </a:rPr>
              <a:t>9</a:t>
            </a:r>
            <a:r>
              <a:rPr lang="en-US" altLang="ru-RU" sz="1700" b="1" dirty="0">
                <a:solidFill>
                  <a:schemeClr val="accent2"/>
                </a:solidFill>
                <a:latin typeface="Times New Roman" panose="02020603050405020304" pitchFamily="18" charset="0"/>
                <a:cs typeface="Times New Roman" panose="02020603050405020304" pitchFamily="18" charset="0"/>
              </a:rPr>
              <a:t> </a:t>
            </a:r>
            <a:r>
              <a:rPr lang="ru-RU" altLang="ru-RU" sz="1700" b="1" dirty="0">
                <a:solidFill>
                  <a:schemeClr val="accent2"/>
                </a:solidFill>
                <a:latin typeface="Times New Roman" panose="02020603050405020304" pitchFamily="18" charset="0"/>
                <a:cs typeface="Times New Roman" panose="02020603050405020304" pitchFamily="18" charset="0"/>
              </a:rPr>
              <a:t>делений</a:t>
            </a:r>
            <a:r>
              <a:rPr lang="en-US" altLang="ru-RU" sz="1700" b="1" dirty="0">
                <a:solidFill>
                  <a:schemeClr val="accent2"/>
                </a:solidFill>
                <a:latin typeface="Times New Roman" panose="02020603050405020304" pitchFamily="18" charset="0"/>
                <a:cs typeface="Times New Roman" panose="02020603050405020304" pitchFamily="18" charset="0"/>
              </a:rPr>
              <a:t>/</a:t>
            </a:r>
            <a:r>
              <a:rPr lang="ru-RU" altLang="ru-RU" sz="1700" b="1" dirty="0">
                <a:solidFill>
                  <a:schemeClr val="accent2"/>
                </a:solidFill>
                <a:latin typeface="Times New Roman" panose="02020603050405020304" pitchFamily="18" charset="0"/>
                <a:cs typeface="Times New Roman" panose="02020603050405020304" pitchFamily="18" charset="0"/>
              </a:rPr>
              <a:t>секунду</a:t>
            </a:r>
            <a:endParaRPr lang="en-RU" sz="1700" dirty="0">
              <a:solidFill>
                <a:schemeClr val="accent2"/>
              </a:solidFill>
            </a:endParaRPr>
          </a:p>
        </p:txBody>
      </p:sp>
      <p:pic>
        <p:nvPicPr>
          <p:cNvPr id="6" name="Picture 5">
            <a:extLst>
              <a:ext uri="{FF2B5EF4-FFF2-40B4-BE49-F238E27FC236}">
                <a16:creationId xmlns:a16="http://schemas.microsoft.com/office/drawing/2014/main" id="{729D3970-F161-5F88-4217-BC8909DAE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25191"/>
            <a:ext cx="2759499" cy="2056979"/>
          </a:xfrm>
          <a:prstGeom prst="rect">
            <a:avLst/>
          </a:prstGeom>
        </p:spPr>
      </p:pic>
      <p:sp>
        <p:nvSpPr>
          <p:cNvPr id="8" name="TextBox 7">
            <a:extLst>
              <a:ext uri="{FF2B5EF4-FFF2-40B4-BE49-F238E27FC236}">
                <a16:creationId xmlns:a16="http://schemas.microsoft.com/office/drawing/2014/main" id="{783B130B-9301-AD12-7BFD-1B75CCC49509}"/>
              </a:ext>
            </a:extLst>
          </p:cNvPr>
          <p:cNvSpPr txBox="1"/>
          <p:nvPr/>
        </p:nvSpPr>
        <p:spPr>
          <a:xfrm>
            <a:off x="2960666" y="2623444"/>
            <a:ext cx="2539978" cy="861774"/>
          </a:xfrm>
          <a:prstGeom prst="rect">
            <a:avLst/>
          </a:prstGeom>
          <a:noFill/>
        </p:spPr>
        <p:txBody>
          <a:bodyPr wrap="square">
            <a:spAutoFit/>
          </a:bodyPr>
          <a:lstStyle/>
          <a:p>
            <a:r>
              <a:rPr lang="en-GB" sz="1000" i="1" dirty="0">
                <a:solidFill>
                  <a:schemeClr val="tx2"/>
                </a:solidFill>
                <a:effectLst/>
                <a:latin typeface="Times New Roman" panose="02020603050405020304" pitchFamily="18" charset="0"/>
                <a:cs typeface="Times New Roman" panose="02020603050405020304" pitchFamily="18" charset="0"/>
              </a:rPr>
              <a:t>View of the </a:t>
            </a:r>
            <a:r>
              <a:rPr lang="en-GB" sz="1000" i="1" baseline="30000" dirty="0">
                <a:solidFill>
                  <a:schemeClr val="tx2"/>
                </a:solidFill>
                <a:effectLst/>
                <a:latin typeface="Times New Roman" panose="02020603050405020304" pitchFamily="18" charset="0"/>
                <a:cs typeface="Times New Roman" panose="02020603050405020304" pitchFamily="18" charset="0"/>
              </a:rPr>
              <a:t>252</a:t>
            </a:r>
            <a:r>
              <a:rPr lang="en-GB" sz="1000" i="1" dirty="0">
                <a:solidFill>
                  <a:schemeClr val="tx2"/>
                </a:solidFill>
                <a:effectLst/>
                <a:latin typeface="Times New Roman" panose="02020603050405020304" pitchFamily="18" charset="0"/>
                <a:cs typeface="Times New Roman" panose="02020603050405020304" pitchFamily="18" charset="0"/>
              </a:rPr>
              <a:t>Cf deposit held by a manipulator in the hot cell facilities at the HFIR reactor. The source is visible as a roughly 5 cm by 2 cm deposit in the </a:t>
            </a:r>
            <a:r>
              <a:rPr lang="en-GB" sz="1000" i="1" dirty="0" err="1">
                <a:solidFill>
                  <a:schemeClr val="tx2"/>
                </a:solidFill>
                <a:effectLst/>
                <a:latin typeface="Times New Roman" panose="02020603050405020304" pitchFamily="18" charset="0"/>
                <a:cs typeface="Times New Roman" panose="02020603050405020304" pitchFamily="18" charset="0"/>
              </a:rPr>
              <a:t>center</a:t>
            </a:r>
            <a:r>
              <a:rPr lang="en-GB" sz="1000" i="1" dirty="0">
                <a:solidFill>
                  <a:schemeClr val="tx2"/>
                </a:solidFill>
                <a:effectLst/>
                <a:latin typeface="Times New Roman" panose="02020603050405020304" pitchFamily="18" charset="0"/>
                <a:cs typeface="Times New Roman" panose="02020603050405020304" pitchFamily="18" charset="0"/>
              </a:rPr>
              <a:t> of the support plate. </a:t>
            </a:r>
            <a:endParaRPr lang="en-GB" sz="1000" i="1" dirty="0">
              <a:solidFill>
                <a:schemeClr val="tx2"/>
              </a:solidFill>
              <a:latin typeface="Times New Roman" panose="02020603050405020304" pitchFamily="18" charset="0"/>
              <a:cs typeface="Times New Roman" panose="02020603050405020304" pitchFamily="18" charset="0"/>
            </a:endParaRPr>
          </a:p>
        </p:txBody>
      </p:sp>
      <p:pic>
        <p:nvPicPr>
          <p:cNvPr id="16386" name="Picture 2" descr="HFIR reactor pool | The reactor pool at the High Flux Isotop… | Flickr">
            <a:extLst>
              <a:ext uri="{FF2B5EF4-FFF2-40B4-BE49-F238E27FC236}">
                <a16:creationId xmlns:a16="http://schemas.microsoft.com/office/drawing/2014/main" id="{7556337F-5116-23DA-77A3-BC7430899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76407"/>
            <a:ext cx="2009013" cy="20057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B1FCD2F-DCD6-6751-E7AC-FF774F781CC3}"/>
              </a:ext>
            </a:extLst>
          </p:cNvPr>
          <p:cNvSpPr>
            <a:spLocks noGrp="1"/>
          </p:cNvSpPr>
          <p:nvPr>
            <p:ph type="sldNum" sz="quarter" idx="12"/>
          </p:nvPr>
        </p:nvSpPr>
        <p:spPr>
          <a:xfrm>
            <a:off x="7014556" y="6559130"/>
            <a:ext cx="2133600" cy="476250"/>
          </a:xfrm>
        </p:spPr>
        <p:txBody>
          <a:bodyPr/>
          <a:lstStyle/>
          <a:p>
            <a:pPr>
              <a:defRPr/>
            </a:pPr>
            <a:fld id="{A035C65F-31C9-4B29-AE8C-A6F6B37CA7B9}" type="slidenum">
              <a:rPr lang="ru-RU" altLang="ru-RU" smtClean="0"/>
              <a:pPr>
                <a:defRPr/>
              </a:pPr>
              <a:t>28</a:t>
            </a:fld>
            <a:endParaRPr lang="ru-RU" alt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The CARIBU gas catcher - ScienceDirect">
            <a:extLst>
              <a:ext uri="{FF2B5EF4-FFF2-40B4-BE49-F238E27FC236}">
                <a16:creationId xmlns:a16="http://schemas.microsoft.com/office/drawing/2014/main" id="{D9E97D9B-D0C9-F859-8040-8DB2679C9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1" y="1365504"/>
            <a:ext cx="4813300" cy="5486400"/>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a:extLst>
              <a:ext uri="{FF2B5EF4-FFF2-40B4-BE49-F238E27FC236}">
                <a16:creationId xmlns:a16="http://schemas.microsoft.com/office/drawing/2014/main" id="{B5BD5AE9-608C-85E1-EC3B-FBA7662B69E4}"/>
              </a:ext>
            </a:extLst>
          </p:cNvPr>
          <p:cNvSpPr>
            <a:spLocks noGrp="1"/>
          </p:cNvSpPr>
          <p:nvPr>
            <p:ph type="title"/>
          </p:nvPr>
        </p:nvSpPr>
        <p:spPr>
          <a:xfrm>
            <a:off x="457200" y="304800"/>
            <a:ext cx="8229600" cy="1066800"/>
          </a:xfrm>
        </p:spPr>
        <p:txBody>
          <a:bodyPr/>
          <a:lstStyle/>
          <a:p>
            <a:r>
              <a:rPr lang="en-US" altLang="ru-RU" sz="2400" b="1" dirty="0">
                <a:solidFill>
                  <a:srgbClr val="FF3300"/>
                </a:solidFill>
                <a:latin typeface="Times New Roman" panose="02020603050405020304" pitchFamily="18" charset="0"/>
                <a:cs typeface="Times New Roman" panose="02020603050405020304" pitchFamily="18" charset="0"/>
              </a:rPr>
              <a:t>CARIBU – </a:t>
            </a:r>
            <a:r>
              <a:rPr lang="en-GB" sz="2400" b="1" i="0" u="none" strike="noStrike" dirty="0">
                <a:solidFill>
                  <a:srgbClr val="FF3300"/>
                </a:solidFill>
                <a:effectLst/>
                <a:latin typeface="Times New Roman" panose="02020603050405020304" pitchFamily="18" charset="0"/>
                <a:cs typeface="Times New Roman" panose="02020603050405020304" pitchFamily="18" charset="0"/>
              </a:rPr>
              <a:t>The Californium Rare Ion Breeder Upgrade</a:t>
            </a:r>
            <a:br>
              <a:rPr lang="en-US" altLang="ru-RU" sz="2400" b="1" dirty="0">
                <a:solidFill>
                  <a:srgbClr val="FF3300"/>
                </a:solidFill>
                <a:latin typeface="Times New Roman" panose="02020603050405020304" pitchFamily="18" charset="0"/>
                <a:cs typeface="Times New Roman" panose="02020603050405020304" pitchFamily="18" charset="0"/>
              </a:rPr>
            </a:br>
            <a:r>
              <a:rPr lang="en-US" altLang="ru-RU" sz="2400" b="1" dirty="0">
                <a:solidFill>
                  <a:srgbClr val="FF3300"/>
                </a:solidFill>
                <a:latin typeface="Times New Roman" panose="02020603050405020304" pitchFamily="18" charset="0"/>
                <a:cs typeface="Times New Roman" panose="02020603050405020304" pitchFamily="18" charset="0"/>
              </a:rPr>
              <a:t>Argon National Laboratory, USA</a:t>
            </a:r>
            <a:endParaRPr lang="ru-RU" altLang="ru-RU" sz="2400" b="1" dirty="0">
              <a:solidFill>
                <a:srgbClr val="FF33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0D999DC-7BEA-2B36-1EFE-736F0981F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56359"/>
            <a:ext cx="3200400" cy="3814877"/>
          </a:xfrm>
          <a:prstGeom prst="rect">
            <a:avLst/>
          </a:prstGeom>
        </p:spPr>
      </p:pic>
      <p:sp>
        <p:nvSpPr>
          <p:cNvPr id="8" name="TextBox 7">
            <a:extLst>
              <a:ext uri="{FF2B5EF4-FFF2-40B4-BE49-F238E27FC236}">
                <a16:creationId xmlns:a16="http://schemas.microsoft.com/office/drawing/2014/main" id="{9A09CAD7-1863-6A8A-7CB1-1597010C9D01}"/>
              </a:ext>
            </a:extLst>
          </p:cNvPr>
          <p:cNvSpPr txBox="1"/>
          <p:nvPr/>
        </p:nvSpPr>
        <p:spPr>
          <a:xfrm>
            <a:off x="5105400" y="5481406"/>
            <a:ext cx="3854449" cy="646331"/>
          </a:xfrm>
          <a:prstGeom prst="rect">
            <a:avLst/>
          </a:prstGeom>
          <a:noFill/>
        </p:spPr>
        <p:txBody>
          <a:bodyPr wrap="square">
            <a:spAutoFit/>
          </a:bodyPr>
          <a:lstStyle/>
          <a:p>
            <a:pPr>
              <a:buFont typeface="Arial" panose="020B0604020202020204" pitchFamily="34" charset="0"/>
              <a:buChar char="•"/>
            </a:pPr>
            <a:r>
              <a:rPr lang="en-GB" sz="1800" b="1" dirty="0">
                <a:solidFill>
                  <a:schemeClr val="accent2"/>
                </a:solidFill>
                <a:effectLst/>
                <a:latin typeface="Times New Roman" panose="02020603050405020304" pitchFamily="18" charset="0"/>
                <a:cs typeface="Times New Roman" panose="02020603050405020304" pitchFamily="18" charset="0"/>
              </a:rPr>
              <a:t> mass resolution M/</a:t>
            </a:r>
            <a:r>
              <a:rPr lang="el-GR" sz="1800" b="1" dirty="0">
                <a:solidFill>
                  <a:schemeClr val="accent2"/>
                </a:solidFill>
                <a:effectLst/>
                <a:latin typeface="Times New Roman" panose="02020603050405020304" pitchFamily="18" charset="0"/>
                <a:cs typeface="Times New Roman" panose="02020603050405020304" pitchFamily="18" charset="0"/>
              </a:rPr>
              <a:t>Δ</a:t>
            </a:r>
            <a:r>
              <a:rPr lang="en-GB" sz="1800" b="1" dirty="0">
                <a:solidFill>
                  <a:schemeClr val="accent2"/>
                </a:solidFill>
                <a:effectLst/>
                <a:latin typeface="Times New Roman" panose="02020603050405020304" pitchFamily="18" charset="0"/>
                <a:cs typeface="Times New Roman" panose="02020603050405020304" pitchFamily="18" charset="0"/>
              </a:rPr>
              <a:t>M ≥ 20,000:1 </a:t>
            </a:r>
          </a:p>
          <a:p>
            <a:pPr>
              <a:buFont typeface="Arial" panose="020B0604020202020204" pitchFamily="34" charset="0"/>
              <a:buChar char="•"/>
            </a:pPr>
            <a:r>
              <a:rPr lang="en-GB" sz="1800" b="1" dirty="0">
                <a:solidFill>
                  <a:schemeClr val="accent2"/>
                </a:solidFill>
                <a:effectLst/>
                <a:latin typeface="Times New Roman" panose="02020603050405020304" pitchFamily="18" charset="0"/>
                <a:cs typeface="Times New Roman" panose="02020603050405020304" pitchFamily="18" charset="0"/>
              </a:rPr>
              <a:t> high transmission (&gt; 95%) </a:t>
            </a:r>
          </a:p>
        </p:txBody>
      </p:sp>
      <p:pic>
        <p:nvPicPr>
          <p:cNvPr id="12" name="Picture 11">
            <a:extLst>
              <a:ext uri="{FF2B5EF4-FFF2-40B4-BE49-F238E27FC236}">
                <a16:creationId xmlns:a16="http://schemas.microsoft.com/office/drawing/2014/main" id="{5DC92F80-A229-BB56-B675-B9CFCC7C9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981200"/>
            <a:ext cx="2295428" cy="2286000"/>
          </a:xfrm>
          <a:prstGeom prst="rect">
            <a:avLst/>
          </a:prstGeom>
        </p:spPr>
      </p:pic>
      <p:sp>
        <p:nvSpPr>
          <p:cNvPr id="5" name="Slide Number Placeholder 4">
            <a:extLst>
              <a:ext uri="{FF2B5EF4-FFF2-40B4-BE49-F238E27FC236}">
                <a16:creationId xmlns:a16="http://schemas.microsoft.com/office/drawing/2014/main" id="{B4F702D4-9591-3BA4-F55D-3C55664D4ADC}"/>
              </a:ext>
            </a:extLst>
          </p:cNvPr>
          <p:cNvSpPr>
            <a:spLocks noGrp="1"/>
          </p:cNvSpPr>
          <p:nvPr>
            <p:ph type="sldNum" sz="quarter" idx="12"/>
          </p:nvPr>
        </p:nvSpPr>
        <p:spPr/>
        <p:txBody>
          <a:bodyPr/>
          <a:lstStyle/>
          <a:p>
            <a:pPr>
              <a:defRPr/>
            </a:pPr>
            <a:fld id="{A035C65F-31C9-4B29-AE8C-A6F6B37CA7B9}" type="slidenum">
              <a:rPr lang="ru-RU" altLang="ru-RU" smtClean="0"/>
              <a:pPr>
                <a:defRPr/>
              </a:pPr>
              <a:t>29</a:t>
            </a:fld>
            <a:endParaRPr lang="ru-RU" alt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AF91E8-DB90-B331-1F29-7C3422964991}"/>
              </a:ext>
            </a:extLst>
          </p:cNvPr>
          <p:cNvSpPr txBox="1"/>
          <p:nvPr/>
        </p:nvSpPr>
        <p:spPr>
          <a:xfrm>
            <a:off x="190501" y="790813"/>
            <a:ext cx="5219699" cy="3323987"/>
          </a:xfrm>
          <a:prstGeom prst="rect">
            <a:avLst/>
          </a:prstGeom>
          <a:noFill/>
        </p:spPr>
        <p:txBody>
          <a:bodyPr wrap="square">
            <a:spAutoFit/>
          </a:bodyPr>
          <a:lstStyle/>
          <a:p>
            <a:pPr algn="just"/>
            <a:r>
              <a:rPr lang="ru-RU" sz="1500" b="1" dirty="0">
                <a:latin typeface="Times New Roman" panose="02020603050405020304" pitchFamily="18" charset="0"/>
                <a:cs typeface="Times New Roman" panose="02020603050405020304" pitchFamily="18" charset="0"/>
              </a:rPr>
              <a:t>Наиболее богатые нейтронами легкие ядра, такие как </a:t>
            </a:r>
            <a:r>
              <a:rPr lang="ru-RU" sz="1500" b="1" baseline="30000" dirty="0">
                <a:latin typeface="Times New Roman" panose="02020603050405020304" pitchFamily="18" charset="0"/>
                <a:cs typeface="Times New Roman" panose="02020603050405020304" pitchFamily="18" charset="0"/>
              </a:rPr>
              <a:t>11</a:t>
            </a:r>
            <a:r>
              <a:rPr lang="en-GB" sz="1500" b="1" dirty="0">
                <a:latin typeface="Times New Roman" panose="02020603050405020304" pitchFamily="18" charset="0"/>
                <a:cs typeface="Times New Roman" panose="02020603050405020304" pitchFamily="18" charset="0"/>
              </a:rPr>
              <a:t>Li, </a:t>
            </a:r>
            <a:r>
              <a:rPr lang="en-GB" sz="1500" b="1" baseline="30000" dirty="0">
                <a:latin typeface="Times New Roman" panose="02020603050405020304" pitchFamily="18" charset="0"/>
                <a:cs typeface="Times New Roman" panose="02020603050405020304" pitchFamily="18" charset="0"/>
              </a:rPr>
              <a:t>14</a:t>
            </a:r>
            <a:r>
              <a:rPr lang="en-GB" sz="1500" b="1" dirty="0">
                <a:latin typeface="Times New Roman" panose="02020603050405020304" pitchFamily="18" charset="0"/>
                <a:cs typeface="Times New Roman" panose="02020603050405020304" pitchFamily="18" charset="0"/>
              </a:rPr>
              <a:t>Be, </a:t>
            </a:r>
            <a:r>
              <a:rPr lang="en-GB" sz="1500" b="1" baseline="30000" dirty="0">
                <a:latin typeface="Times New Roman" panose="02020603050405020304" pitchFamily="18" charset="0"/>
                <a:cs typeface="Times New Roman" panose="02020603050405020304" pitchFamily="18" charset="0"/>
              </a:rPr>
              <a:t>22</a:t>
            </a:r>
            <a:r>
              <a:rPr lang="en-GB" sz="1500" b="1" dirty="0">
                <a:latin typeface="Times New Roman" panose="02020603050405020304" pitchFamily="18" charset="0"/>
                <a:cs typeface="Times New Roman" panose="02020603050405020304" pitchFamily="18" charset="0"/>
              </a:rPr>
              <a:t>C, </a:t>
            </a:r>
            <a:r>
              <a:rPr lang="ru-RU" sz="1500" b="1" dirty="0">
                <a:latin typeface="Times New Roman" panose="02020603050405020304" pitchFamily="18" charset="0"/>
                <a:cs typeface="Times New Roman" panose="02020603050405020304" pitchFamily="18" charset="0"/>
              </a:rPr>
              <a:t>представляют собой структуру гало: </a:t>
            </a:r>
            <a:r>
              <a:rPr lang="ru-RU" sz="1500" b="1" dirty="0">
                <a:solidFill>
                  <a:srgbClr val="FF0000"/>
                </a:solidFill>
                <a:latin typeface="Times New Roman" panose="02020603050405020304" pitchFamily="18" charset="0"/>
                <a:cs typeface="Times New Roman" panose="02020603050405020304" pitchFamily="18" charset="0"/>
              </a:rPr>
              <a:t>один или несколько нейтронов вращаются вокруг ядра</a:t>
            </a:r>
            <a:r>
              <a:rPr lang="ru-RU" sz="1500" b="1" dirty="0">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a:p>
            <a:pPr algn="just"/>
            <a:endParaRPr lang="en-US" sz="1500" b="1" dirty="0">
              <a:latin typeface="Times New Roman" panose="02020603050405020304" pitchFamily="18" charset="0"/>
              <a:cs typeface="Times New Roman" panose="02020603050405020304" pitchFamily="18" charset="0"/>
            </a:endParaRPr>
          </a:p>
          <a:p>
            <a:pPr algn="just"/>
            <a:r>
              <a:rPr lang="ru-RU" sz="1500" b="1" dirty="0">
                <a:latin typeface="Times New Roman" panose="02020603050405020304" pitchFamily="18" charset="0"/>
                <a:cs typeface="Times New Roman" panose="02020603050405020304" pitchFamily="18" charset="0"/>
              </a:rPr>
              <a:t>Нейтронное гало - эффект, обусловленный наличием слабо связанных состояний нейтронов, расположенных вблизи континуума. Малая величина энергии связи нейтрона (или группы нейтронов) и короткодействующий характер ядерных сил приводят к туннелированию нейтронов во внешнюю периферийную область на большие расстояния от кора ядра. При этом плотность распределения периферийных нейтронов существенно меньше плотности распределения нейтронов внутри кора. </a:t>
            </a:r>
            <a:endParaRPr lang="en-RU" sz="15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EA4AED8-DB78-F3DB-2691-25614FC6D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584200"/>
            <a:ext cx="3733800" cy="3530600"/>
          </a:xfrm>
          <a:prstGeom prst="rect">
            <a:avLst/>
          </a:prstGeom>
        </p:spPr>
      </p:pic>
      <p:sp>
        <p:nvSpPr>
          <p:cNvPr id="9" name="TextBox 8">
            <a:extLst>
              <a:ext uri="{FF2B5EF4-FFF2-40B4-BE49-F238E27FC236}">
                <a16:creationId xmlns:a16="http://schemas.microsoft.com/office/drawing/2014/main" id="{7CA42937-FDB8-C9D8-3C3B-4FB71EDA4FA6}"/>
              </a:ext>
            </a:extLst>
          </p:cNvPr>
          <p:cNvSpPr txBox="1"/>
          <p:nvPr/>
        </p:nvSpPr>
        <p:spPr>
          <a:xfrm>
            <a:off x="228602" y="4150310"/>
            <a:ext cx="8839198" cy="2631490"/>
          </a:xfrm>
          <a:prstGeom prst="rect">
            <a:avLst/>
          </a:prstGeom>
          <a:noFill/>
        </p:spPr>
        <p:txBody>
          <a:bodyPr wrap="square">
            <a:spAutoFit/>
          </a:bodyPr>
          <a:lstStyle/>
          <a:p>
            <a:pPr algn="just"/>
            <a:r>
              <a:rPr lang="ru-RU" sz="1500" b="1" dirty="0">
                <a:latin typeface="Times New Roman" panose="02020603050405020304" pitchFamily="18" charset="0"/>
                <a:cs typeface="Times New Roman" panose="02020603050405020304" pitchFamily="18" charset="0"/>
              </a:rPr>
              <a:t>Нейтронное облако, окружающее </a:t>
            </a:r>
            <a:r>
              <a:rPr lang="ru-RU" sz="1500" b="1" dirty="0" err="1">
                <a:latin typeface="Times New Roman" panose="02020603050405020304" pitchFamily="18" charset="0"/>
                <a:cs typeface="Times New Roman" panose="02020603050405020304" pitchFamily="18" charset="0"/>
              </a:rPr>
              <a:t>кор</a:t>
            </a:r>
            <a:r>
              <a:rPr lang="ru-RU" sz="1500" b="1" dirty="0">
                <a:latin typeface="Times New Roman" panose="02020603050405020304" pitchFamily="18" charset="0"/>
                <a:cs typeface="Times New Roman" panose="02020603050405020304" pitchFamily="18" charset="0"/>
              </a:rPr>
              <a:t>, простирается на гораздо большие расстояния, чем радиус ядра, определяемый соотношением </a:t>
            </a:r>
            <a:r>
              <a:rPr lang="en-GB" sz="1500" b="1" dirty="0">
                <a:latin typeface="Times New Roman" panose="02020603050405020304" pitchFamily="18" charset="0"/>
                <a:cs typeface="Times New Roman" panose="02020603050405020304" pitchFamily="18" charset="0"/>
              </a:rPr>
              <a:t>R = 1.3A</a:t>
            </a:r>
            <a:r>
              <a:rPr lang="en-GB" sz="1500" b="1" baseline="30000" dirty="0">
                <a:latin typeface="Times New Roman" panose="02020603050405020304" pitchFamily="18" charset="0"/>
                <a:cs typeface="Times New Roman" panose="02020603050405020304" pitchFamily="18" charset="0"/>
              </a:rPr>
              <a:t>1/3</a:t>
            </a:r>
            <a:r>
              <a:rPr lang="en-GB" sz="1500" b="1" dirty="0">
                <a:latin typeface="Times New Roman" panose="02020603050405020304" pitchFamily="18" charset="0"/>
                <a:cs typeface="Times New Roman" panose="02020603050405020304" pitchFamily="18" charset="0"/>
              </a:rPr>
              <a:t>. </a:t>
            </a:r>
            <a:r>
              <a:rPr lang="ru-RU" sz="1500" b="1" dirty="0">
                <a:latin typeface="Times New Roman" panose="02020603050405020304" pitchFamily="18" charset="0"/>
                <a:cs typeface="Times New Roman" panose="02020603050405020304" pitchFamily="18" charset="0"/>
              </a:rPr>
              <a:t>Так для гало-ядра </a:t>
            </a:r>
            <a:r>
              <a:rPr lang="ru-RU" sz="1500" b="1" baseline="30000" dirty="0">
                <a:latin typeface="Times New Roman" panose="02020603050405020304" pitchFamily="18" charset="0"/>
                <a:cs typeface="Times New Roman" panose="02020603050405020304" pitchFamily="18" charset="0"/>
              </a:rPr>
              <a:t>11</a:t>
            </a:r>
            <a:r>
              <a:rPr lang="en-GB" sz="1500" b="1" dirty="0">
                <a:latin typeface="Times New Roman" panose="02020603050405020304" pitchFamily="18" charset="0"/>
                <a:cs typeface="Times New Roman" panose="02020603050405020304" pitchFamily="18" charset="0"/>
              </a:rPr>
              <a:t>Li </a:t>
            </a:r>
            <a:r>
              <a:rPr lang="ru-RU" sz="1500" b="1" dirty="0">
                <a:latin typeface="Times New Roman" panose="02020603050405020304" pitchFamily="18" charset="0"/>
                <a:cs typeface="Times New Roman" panose="02020603050405020304" pitchFamily="18" charset="0"/>
              </a:rPr>
              <a:t>пространственное распределение двух нейтронов, образующих ядерное гало вокруг кора </a:t>
            </a:r>
            <a:r>
              <a:rPr lang="ru-RU" sz="1500" b="1" baseline="30000" dirty="0">
                <a:latin typeface="Times New Roman" panose="02020603050405020304" pitchFamily="18" charset="0"/>
                <a:cs typeface="Times New Roman" panose="02020603050405020304" pitchFamily="18" charset="0"/>
              </a:rPr>
              <a:t>9</a:t>
            </a:r>
            <a:r>
              <a:rPr lang="en-GB" sz="1500" b="1" dirty="0">
                <a:latin typeface="Times New Roman" panose="02020603050405020304" pitchFamily="18" charset="0"/>
                <a:cs typeface="Times New Roman" panose="02020603050405020304" pitchFamily="18" charset="0"/>
              </a:rPr>
              <a:t>Li, </a:t>
            </a:r>
            <a:r>
              <a:rPr lang="ru-RU" sz="1500" b="1" dirty="0">
                <a:latin typeface="Times New Roman" panose="02020603050405020304" pitchFamily="18" charset="0"/>
                <a:cs typeface="Times New Roman" panose="02020603050405020304" pitchFamily="18" charset="0"/>
              </a:rPr>
              <a:t>простирается столь далеко, что </a:t>
            </a:r>
            <a:r>
              <a:rPr lang="ru-RU" sz="1500" b="1" dirty="0">
                <a:solidFill>
                  <a:srgbClr val="FF0000"/>
                </a:solidFill>
                <a:latin typeface="Times New Roman" panose="02020603050405020304" pitchFamily="18" charset="0"/>
                <a:cs typeface="Times New Roman" panose="02020603050405020304" pitchFamily="18" charset="0"/>
              </a:rPr>
              <a:t>радиус ядра </a:t>
            </a:r>
            <a:r>
              <a:rPr lang="ru-RU" sz="1500" b="1" baseline="30000" dirty="0">
                <a:solidFill>
                  <a:srgbClr val="FF0000"/>
                </a:solidFill>
                <a:latin typeface="Times New Roman" panose="02020603050405020304" pitchFamily="18" charset="0"/>
                <a:cs typeface="Times New Roman" panose="02020603050405020304" pitchFamily="18" charset="0"/>
              </a:rPr>
              <a:t>11</a:t>
            </a:r>
            <a:r>
              <a:rPr lang="en-GB" sz="1500" b="1" dirty="0">
                <a:solidFill>
                  <a:srgbClr val="FF0000"/>
                </a:solidFill>
                <a:latin typeface="Times New Roman" panose="02020603050405020304" pitchFamily="18" charset="0"/>
                <a:cs typeface="Times New Roman" panose="02020603050405020304" pitchFamily="18" charset="0"/>
              </a:rPr>
              <a:t>Li </a:t>
            </a:r>
            <a:r>
              <a:rPr lang="ru-RU" sz="1500" b="1" dirty="0">
                <a:solidFill>
                  <a:srgbClr val="FF0000"/>
                </a:solidFill>
                <a:latin typeface="Times New Roman" panose="02020603050405020304" pitchFamily="18" charset="0"/>
                <a:cs typeface="Times New Roman" panose="02020603050405020304" pitchFamily="18" charset="0"/>
              </a:rPr>
              <a:t>оказывается сравним с радиусом </a:t>
            </a:r>
            <a:r>
              <a:rPr lang="ru-RU" sz="1500" b="1" baseline="30000" dirty="0">
                <a:solidFill>
                  <a:srgbClr val="FF0000"/>
                </a:solidFill>
                <a:latin typeface="Times New Roman" panose="02020603050405020304" pitchFamily="18" charset="0"/>
                <a:cs typeface="Times New Roman" panose="02020603050405020304" pitchFamily="18" charset="0"/>
              </a:rPr>
              <a:t>208</a:t>
            </a:r>
            <a:r>
              <a:rPr lang="en-GB" sz="1500" b="1" dirty="0">
                <a:solidFill>
                  <a:srgbClr val="FF0000"/>
                </a:solidFill>
                <a:latin typeface="Times New Roman" panose="02020603050405020304" pitchFamily="18" charset="0"/>
                <a:cs typeface="Times New Roman" panose="02020603050405020304" pitchFamily="18" charset="0"/>
              </a:rPr>
              <a:t>Pb</a:t>
            </a:r>
            <a:r>
              <a:rPr lang="en-GB" sz="1500" b="1" dirty="0">
                <a:latin typeface="Times New Roman" panose="02020603050405020304" pitchFamily="18" charset="0"/>
                <a:cs typeface="Times New Roman" panose="02020603050405020304" pitchFamily="18" charset="0"/>
              </a:rPr>
              <a:t>. </a:t>
            </a:r>
            <a:r>
              <a:rPr lang="ru-RU" sz="1500" b="1" dirty="0">
                <a:latin typeface="Times New Roman" panose="02020603050405020304" pitchFamily="18" charset="0"/>
                <a:cs typeface="Times New Roman" panose="02020603050405020304" pitchFamily="18" charset="0"/>
              </a:rPr>
              <a:t>Было обнаружено два типа гало-ядер. Первый тип гало-ядер связан с общим увеличением размера ядра. Это гало-ядра </a:t>
            </a:r>
            <a:r>
              <a:rPr lang="ru-RU" sz="1500" b="1" baseline="30000" dirty="0">
                <a:latin typeface="Times New Roman" panose="02020603050405020304" pitchFamily="18" charset="0"/>
                <a:cs typeface="Times New Roman" panose="02020603050405020304" pitchFamily="18" charset="0"/>
              </a:rPr>
              <a:t>11</a:t>
            </a:r>
            <a:r>
              <a:rPr lang="en-GB" sz="1500" b="1" dirty="0">
                <a:latin typeface="Times New Roman" panose="02020603050405020304" pitchFamily="18" charset="0"/>
                <a:cs typeface="Times New Roman" panose="02020603050405020304" pitchFamily="18" charset="0"/>
              </a:rPr>
              <a:t>Li, </a:t>
            </a:r>
            <a:r>
              <a:rPr lang="en-GB" sz="1500" b="1" baseline="30000" dirty="0">
                <a:latin typeface="Times New Roman" panose="02020603050405020304" pitchFamily="18" charset="0"/>
                <a:cs typeface="Times New Roman" panose="02020603050405020304" pitchFamily="18" charset="0"/>
              </a:rPr>
              <a:t>11</a:t>
            </a:r>
            <a:r>
              <a:rPr lang="en-GB" sz="1500" b="1" dirty="0">
                <a:latin typeface="Times New Roman" panose="02020603050405020304" pitchFamily="18" charset="0"/>
                <a:cs typeface="Times New Roman" panose="02020603050405020304" pitchFamily="18" charset="0"/>
              </a:rPr>
              <a:t>Be, </a:t>
            </a:r>
            <a:r>
              <a:rPr lang="en-GB" sz="1500" b="1" baseline="30000" dirty="0">
                <a:latin typeface="Times New Roman" panose="02020603050405020304" pitchFamily="18" charset="0"/>
                <a:cs typeface="Times New Roman" panose="02020603050405020304" pitchFamily="18" charset="0"/>
              </a:rPr>
              <a:t>14</a:t>
            </a:r>
            <a:r>
              <a:rPr lang="en-GB" sz="1500" b="1" dirty="0">
                <a:latin typeface="Times New Roman" panose="02020603050405020304" pitchFamily="18" charset="0"/>
                <a:cs typeface="Times New Roman" panose="02020603050405020304" pitchFamily="18" charset="0"/>
              </a:rPr>
              <a:t>Be, </a:t>
            </a:r>
            <a:r>
              <a:rPr lang="en-GB" sz="1500" b="1" baseline="30000" dirty="0">
                <a:latin typeface="Times New Roman" panose="02020603050405020304" pitchFamily="18" charset="0"/>
                <a:cs typeface="Times New Roman" panose="02020603050405020304" pitchFamily="18" charset="0"/>
              </a:rPr>
              <a:t>17</a:t>
            </a:r>
            <a:r>
              <a:rPr lang="en-GB" sz="1500" b="1" dirty="0">
                <a:latin typeface="Times New Roman" panose="02020603050405020304" pitchFamily="18" charset="0"/>
                <a:cs typeface="Times New Roman" panose="02020603050405020304" pitchFamily="18" charset="0"/>
              </a:rPr>
              <a:t>B. </a:t>
            </a:r>
            <a:r>
              <a:rPr lang="ru-RU" sz="1500" b="1" dirty="0">
                <a:latin typeface="Times New Roman" panose="02020603050405020304" pitchFamily="18" charset="0"/>
                <a:cs typeface="Times New Roman" panose="02020603050405020304" pitchFamily="18" charset="0"/>
              </a:rPr>
              <a:t>Гало-ядра второго типа связаны с очень компактным </a:t>
            </a:r>
            <a:r>
              <a:rPr lang="ru-RU" sz="1500" b="1" dirty="0" err="1">
                <a:latin typeface="Times New Roman" panose="02020603050405020304" pitchFamily="18" charset="0"/>
                <a:cs typeface="Times New Roman" panose="02020603050405020304" pitchFamily="18" charset="0"/>
              </a:rPr>
              <a:t>кором</a:t>
            </a:r>
            <a:r>
              <a:rPr lang="ru-RU" sz="1500" b="1" dirty="0">
                <a:latin typeface="Times New Roman" panose="02020603050405020304" pitchFamily="18" charset="0"/>
                <a:cs typeface="Times New Roman" panose="02020603050405020304" pitchFamily="18" charset="0"/>
              </a:rPr>
              <a:t> (</a:t>
            </a:r>
            <a:r>
              <a:rPr lang="ru-RU" sz="1500" b="1" baseline="30000" dirty="0">
                <a:latin typeface="Times New Roman" panose="02020603050405020304" pitchFamily="18" charset="0"/>
                <a:cs typeface="Times New Roman" panose="02020603050405020304" pitchFamily="18" charset="0"/>
              </a:rPr>
              <a:t>4</a:t>
            </a:r>
            <a:r>
              <a:rPr lang="en-GB" sz="1500" b="1" dirty="0">
                <a:latin typeface="Times New Roman" panose="02020603050405020304" pitchFamily="18" charset="0"/>
                <a:cs typeface="Times New Roman" panose="02020603050405020304" pitchFamily="18" charset="0"/>
              </a:rPr>
              <a:t>He). </a:t>
            </a:r>
            <a:r>
              <a:rPr lang="ru-RU" sz="1500" b="1" dirty="0">
                <a:latin typeface="Times New Roman" panose="02020603050405020304" pitchFamily="18" charset="0"/>
                <a:cs typeface="Times New Roman" panose="02020603050405020304" pitchFamily="18" charset="0"/>
              </a:rPr>
              <a:t>Это ядра </a:t>
            </a:r>
            <a:r>
              <a:rPr lang="ru-RU" sz="1500" b="1" baseline="30000" dirty="0">
                <a:latin typeface="Times New Roman" panose="02020603050405020304" pitchFamily="18" charset="0"/>
                <a:cs typeface="Times New Roman" panose="02020603050405020304" pitchFamily="18" charset="0"/>
              </a:rPr>
              <a:t>6</a:t>
            </a:r>
            <a:r>
              <a:rPr lang="en-GB" sz="1500" b="1" dirty="0">
                <a:latin typeface="Times New Roman" panose="02020603050405020304" pitchFamily="18" charset="0"/>
                <a:cs typeface="Times New Roman" panose="02020603050405020304" pitchFamily="18" charset="0"/>
              </a:rPr>
              <a:t>He </a:t>
            </a:r>
            <a:r>
              <a:rPr lang="ru-RU" sz="1500" b="1" dirty="0">
                <a:latin typeface="Times New Roman" panose="02020603050405020304" pitchFamily="18" charset="0"/>
                <a:cs typeface="Times New Roman" panose="02020603050405020304" pitchFamily="18" charset="0"/>
              </a:rPr>
              <a:t>и </a:t>
            </a:r>
            <a:r>
              <a:rPr lang="ru-RU" sz="1500" b="1" baseline="30000" dirty="0">
                <a:latin typeface="Times New Roman" panose="02020603050405020304" pitchFamily="18" charset="0"/>
                <a:cs typeface="Times New Roman" panose="02020603050405020304" pitchFamily="18" charset="0"/>
              </a:rPr>
              <a:t>8</a:t>
            </a:r>
            <a:r>
              <a:rPr lang="en-GB" sz="1500" b="1" dirty="0">
                <a:latin typeface="Times New Roman" panose="02020603050405020304" pitchFamily="18" charset="0"/>
                <a:cs typeface="Times New Roman" panose="02020603050405020304" pitchFamily="18" charset="0"/>
              </a:rPr>
              <a:t>He. </a:t>
            </a:r>
          </a:p>
          <a:p>
            <a:pPr algn="just"/>
            <a:endParaRPr lang="en-GB" sz="1500" b="1" dirty="0">
              <a:latin typeface="Times New Roman" panose="02020603050405020304" pitchFamily="18" charset="0"/>
              <a:cs typeface="Times New Roman" panose="02020603050405020304" pitchFamily="18" charset="0"/>
            </a:endParaRPr>
          </a:p>
          <a:p>
            <a:pPr algn="just"/>
            <a:r>
              <a:rPr lang="ru-RU" sz="1500" b="1" dirty="0">
                <a:latin typeface="Times New Roman" panose="02020603050405020304" pitchFamily="18" charset="0"/>
                <a:cs typeface="Times New Roman" panose="02020603050405020304" pitchFamily="18" charset="0"/>
              </a:rPr>
              <a:t>Чтобы полностью понять структуру ядер с гало, исследователям понадобятся более совершенные методы обнаружения, более интенсивные пучки, а также доступ к более тяжелым ядерным системам.</a:t>
            </a:r>
          </a:p>
        </p:txBody>
      </p:sp>
      <p:pic>
        <p:nvPicPr>
          <p:cNvPr id="10" name="Picture 9">
            <a:extLst>
              <a:ext uri="{FF2B5EF4-FFF2-40B4-BE49-F238E27FC236}">
                <a16:creationId xmlns:a16="http://schemas.microsoft.com/office/drawing/2014/main" id="{03DBAC4B-0A5D-27AC-481F-E9D2BA0B2E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493" r="38661" b="1156"/>
          <a:stretch/>
        </p:blipFill>
        <p:spPr>
          <a:xfrm>
            <a:off x="5791200" y="802669"/>
            <a:ext cx="914400" cy="1036612"/>
          </a:xfrm>
          <a:prstGeom prst="rect">
            <a:avLst/>
          </a:prstGeom>
        </p:spPr>
      </p:pic>
      <p:sp>
        <p:nvSpPr>
          <p:cNvPr id="12" name="Rectangle 135">
            <a:extLst>
              <a:ext uri="{FF2B5EF4-FFF2-40B4-BE49-F238E27FC236}">
                <a16:creationId xmlns:a16="http://schemas.microsoft.com/office/drawing/2014/main" id="{BC798A37-8473-B022-6F35-AA2214B55F06}"/>
              </a:ext>
            </a:extLst>
          </p:cNvPr>
          <p:cNvSpPr>
            <a:spLocks noGrp="1" noChangeArrowheads="1"/>
          </p:cNvSpPr>
          <p:nvPr>
            <p:ph type="title"/>
          </p:nvPr>
        </p:nvSpPr>
        <p:spPr>
          <a:xfrm>
            <a:off x="457200" y="0"/>
            <a:ext cx="8229600" cy="838200"/>
          </a:xfrm>
        </p:spPr>
        <p:txBody>
          <a:bodyPr/>
          <a:lstStyle/>
          <a:p>
            <a:r>
              <a:rPr lang="ru-RU" altLang="ru-RU" sz="3600" b="1" dirty="0">
                <a:solidFill>
                  <a:srgbClr val="FF3300"/>
                </a:solidFill>
                <a:latin typeface="Times New Roman" panose="02020603050405020304" pitchFamily="18" charset="0"/>
              </a:rPr>
              <a:t>Гало-ядра</a:t>
            </a:r>
          </a:p>
        </p:txBody>
      </p:sp>
      <p:sp>
        <p:nvSpPr>
          <p:cNvPr id="4" name="Slide Number Placeholder 3">
            <a:extLst>
              <a:ext uri="{FF2B5EF4-FFF2-40B4-BE49-F238E27FC236}">
                <a16:creationId xmlns:a16="http://schemas.microsoft.com/office/drawing/2014/main" id="{C5DD7B9A-A0E6-CBE9-F1F3-8C893BAB5774}"/>
              </a:ext>
            </a:extLst>
          </p:cNvPr>
          <p:cNvSpPr>
            <a:spLocks noGrp="1"/>
          </p:cNvSpPr>
          <p:nvPr>
            <p:ph type="sldNum" sz="quarter" idx="12"/>
          </p:nvPr>
        </p:nvSpPr>
        <p:spPr>
          <a:xfrm>
            <a:off x="7010400" y="6544483"/>
            <a:ext cx="2133600" cy="307975"/>
          </a:xfrm>
        </p:spPr>
        <p:txBody>
          <a:bodyPr/>
          <a:lstStyle/>
          <a:p>
            <a:pPr>
              <a:defRPr/>
            </a:pPr>
            <a:fld id="{A035C65F-31C9-4B29-AE8C-A6F6B37CA7B9}" type="slidenum">
              <a:rPr lang="ru-RU" altLang="ru-RU" smtClean="0"/>
              <a:pPr>
                <a:defRPr/>
              </a:pPr>
              <a:t>3</a:t>
            </a:fld>
            <a:endParaRPr lang="ru-RU" altLang="ru-RU" dirty="0"/>
          </a:p>
        </p:txBody>
      </p:sp>
    </p:spTree>
    <p:extLst>
      <p:ext uri="{BB962C8B-B14F-4D97-AF65-F5344CB8AC3E}">
        <p14:creationId xmlns:p14="http://schemas.microsoft.com/office/powerpoint/2010/main" val="479654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Заголовок 1"/>
          <p:cNvSpPr>
            <a:spLocks noGrp="1"/>
          </p:cNvSpPr>
          <p:nvPr>
            <p:ph type="title"/>
          </p:nvPr>
        </p:nvSpPr>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Gas Catcher</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2DAA97C-DCFA-F8AE-117F-4CDF7F19D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362" y="1408494"/>
            <a:ext cx="7407275"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2AB6306F-9699-D7E4-B8A4-2FAB6783E7AA}"/>
              </a:ext>
            </a:extLst>
          </p:cNvPr>
          <p:cNvSpPr>
            <a:spLocks noGrp="1"/>
          </p:cNvSpPr>
          <p:nvPr>
            <p:ph type="sldNum" sz="quarter" idx="12"/>
          </p:nvPr>
        </p:nvSpPr>
        <p:spPr/>
        <p:txBody>
          <a:bodyPr/>
          <a:lstStyle/>
          <a:p>
            <a:pPr>
              <a:defRPr/>
            </a:pPr>
            <a:fld id="{A035C65F-31C9-4B29-AE8C-A6F6B37CA7B9}" type="slidenum">
              <a:rPr lang="ru-RU" altLang="ru-RU" smtClean="0"/>
              <a:pPr>
                <a:defRPr/>
              </a:pPr>
              <a:t>30</a:t>
            </a:fld>
            <a:endParaRPr lang="ru-RU" altLang="ru-RU"/>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he CARIBU gas catcher - ScienceDirect">
            <a:extLst>
              <a:ext uri="{FF2B5EF4-FFF2-40B4-BE49-F238E27FC236}">
                <a16:creationId xmlns:a16="http://schemas.microsoft.com/office/drawing/2014/main" id="{E888A809-78FA-4EA2-80F2-C8666FD62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752600"/>
            <a:ext cx="8483600" cy="3352800"/>
          </a:xfrm>
          <a:prstGeom prst="rect">
            <a:avLst/>
          </a:prstGeom>
          <a:noFill/>
          <a:extLst>
            <a:ext uri="{909E8E84-426E-40DD-AFC4-6F175D3DCCD1}">
              <a14:hiddenFill xmlns:a14="http://schemas.microsoft.com/office/drawing/2010/main">
                <a:solidFill>
                  <a:srgbClr val="FFFFFF"/>
                </a:solidFill>
              </a14:hiddenFill>
            </a:ext>
          </a:extLst>
        </p:spPr>
      </p:pic>
      <p:sp>
        <p:nvSpPr>
          <p:cNvPr id="3" name="Заголовок 1">
            <a:extLst>
              <a:ext uri="{FF2B5EF4-FFF2-40B4-BE49-F238E27FC236}">
                <a16:creationId xmlns:a16="http://schemas.microsoft.com/office/drawing/2014/main" id="{18CA73B9-DEAC-2885-BEE2-A8E57584C46C}"/>
              </a:ext>
            </a:extLst>
          </p:cNvPr>
          <p:cNvSpPr>
            <a:spLocks noGrp="1"/>
          </p:cNvSpPr>
          <p:nvPr>
            <p:ph type="title"/>
          </p:nvPr>
        </p:nvSpPr>
        <p:spPr>
          <a:xfrm>
            <a:off x="457200" y="274638"/>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The CARIBU Gas Catcher</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C5D1EEC-1135-E5D1-27CA-6B01EF47E72B}"/>
              </a:ext>
            </a:extLst>
          </p:cNvPr>
          <p:cNvSpPr txBox="1"/>
          <p:nvPr/>
        </p:nvSpPr>
        <p:spPr>
          <a:xfrm>
            <a:off x="330200" y="5440362"/>
            <a:ext cx="8686800" cy="923330"/>
          </a:xfrm>
          <a:prstGeom prst="rect">
            <a:avLst/>
          </a:prstGeom>
          <a:noFill/>
        </p:spPr>
        <p:txBody>
          <a:bodyPr wrap="square">
            <a:spAutoFit/>
          </a:bodyPr>
          <a:lstStyle/>
          <a:p>
            <a:pPr algn="just"/>
            <a:r>
              <a:rPr lang="en-GB" sz="1800" b="1" dirty="0">
                <a:effectLst/>
                <a:latin typeface="Times New Roman" panose="02020603050405020304" pitchFamily="18" charset="0"/>
                <a:cs typeface="Times New Roman" panose="02020603050405020304" pitchFamily="18" charset="0"/>
              </a:rPr>
              <a:t>On the left is a drawing of the CARIBU gas catcher showing the body (left) and cone (right) sections and indicating the main forces acting on the ions in the device. At the right is a picture of part (about 250 electrodes) of the RF structure of the cone. </a:t>
            </a:r>
            <a:endParaRPr lang="en-GB" b="1"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B60B053-F583-7B35-DF47-CF429940FAA6}"/>
              </a:ext>
            </a:extLst>
          </p:cNvPr>
          <p:cNvSpPr>
            <a:spLocks noGrp="1"/>
          </p:cNvSpPr>
          <p:nvPr>
            <p:ph type="sldNum" sz="quarter" idx="12"/>
          </p:nvPr>
        </p:nvSpPr>
        <p:spPr/>
        <p:txBody>
          <a:bodyPr/>
          <a:lstStyle/>
          <a:p>
            <a:pPr>
              <a:defRPr/>
            </a:pPr>
            <a:fld id="{A035C65F-31C9-4B29-AE8C-A6F6B37CA7B9}" type="slidenum">
              <a:rPr lang="ru-RU" altLang="ru-RU" smtClean="0"/>
              <a:pPr>
                <a:defRPr/>
              </a:pPr>
              <a:t>31</a:t>
            </a:fld>
            <a:endParaRPr lang="ru-RU" altLang="ru-RU"/>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Floor plan of the ATLAS facility. The locations of the various... |  Download Scientific Diagram">
            <a:extLst>
              <a:ext uri="{FF2B5EF4-FFF2-40B4-BE49-F238E27FC236}">
                <a16:creationId xmlns:a16="http://schemas.microsoft.com/office/drawing/2014/main" id="{2C2D38CF-9300-A100-1FF1-4446A13E8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65275"/>
            <a:ext cx="8890000" cy="5156200"/>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a:extLst>
              <a:ext uri="{FF2B5EF4-FFF2-40B4-BE49-F238E27FC236}">
                <a16:creationId xmlns:a16="http://schemas.microsoft.com/office/drawing/2014/main" id="{424EAADB-B3AE-2432-E6F2-8716E6F41533}"/>
              </a:ext>
            </a:extLst>
          </p:cNvPr>
          <p:cNvSpPr>
            <a:spLocks noGrp="1"/>
          </p:cNvSpPr>
          <p:nvPr>
            <p:ph type="title"/>
          </p:nvPr>
        </p:nvSpPr>
        <p:spPr>
          <a:xfrm>
            <a:off x="457200" y="304800"/>
            <a:ext cx="8229600" cy="1066800"/>
          </a:xfrm>
        </p:spPr>
        <p:txBody>
          <a:bodyPr/>
          <a:lstStyle/>
          <a:p>
            <a:r>
              <a:rPr lang="en-US" altLang="ru-RU" sz="2400" b="1" dirty="0">
                <a:solidFill>
                  <a:srgbClr val="FF3300"/>
                </a:solidFill>
                <a:latin typeface="Times New Roman" panose="02020603050405020304" pitchFamily="18" charset="0"/>
                <a:cs typeface="Times New Roman" panose="02020603050405020304" pitchFamily="18" charset="0"/>
              </a:rPr>
              <a:t>CARIBU – </a:t>
            </a:r>
            <a:r>
              <a:rPr lang="en-GB" sz="2400" b="1" i="0" u="none" strike="noStrike" dirty="0">
                <a:solidFill>
                  <a:srgbClr val="FF3300"/>
                </a:solidFill>
                <a:effectLst/>
                <a:latin typeface="Times New Roman" panose="02020603050405020304" pitchFamily="18" charset="0"/>
                <a:cs typeface="Times New Roman" panose="02020603050405020304" pitchFamily="18" charset="0"/>
              </a:rPr>
              <a:t>The Californium Rare Ion Breeder Upgrade</a:t>
            </a:r>
            <a:br>
              <a:rPr lang="en-US" altLang="ru-RU" sz="2400" b="1" dirty="0">
                <a:solidFill>
                  <a:srgbClr val="FF3300"/>
                </a:solidFill>
                <a:latin typeface="Times New Roman" panose="02020603050405020304" pitchFamily="18" charset="0"/>
                <a:cs typeface="Times New Roman" panose="02020603050405020304" pitchFamily="18" charset="0"/>
              </a:rPr>
            </a:br>
            <a:r>
              <a:rPr lang="en-US" altLang="ru-RU" sz="2400" b="1" dirty="0">
                <a:solidFill>
                  <a:srgbClr val="FF3300"/>
                </a:solidFill>
                <a:latin typeface="Times New Roman" panose="02020603050405020304" pitchFamily="18" charset="0"/>
                <a:cs typeface="Times New Roman" panose="02020603050405020304" pitchFamily="18" charset="0"/>
              </a:rPr>
              <a:t>Argon National Laboratory, USA</a:t>
            </a:r>
            <a:endParaRPr lang="ru-RU" altLang="ru-RU" sz="2400" b="1" dirty="0">
              <a:solidFill>
                <a:srgbClr val="FF33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8782E1C-0A2D-79E6-8D44-5E9A5FFEAA9C}"/>
              </a:ext>
            </a:extLst>
          </p:cNvPr>
          <p:cNvSpPr>
            <a:spLocks noGrp="1"/>
          </p:cNvSpPr>
          <p:nvPr>
            <p:ph type="sldNum" sz="quarter" idx="12"/>
          </p:nvPr>
        </p:nvSpPr>
        <p:spPr>
          <a:xfrm>
            <a:off x="6904182" y="6266642"/>
            <a:ext cx="2133600" cy="476250"/>
          </a:xfrm>
        </p:spPr>
        <p:txBody>
          <a:bodyPr/>
          <a:lstStyle/>
          <a:p>
            <a:pPr>
              <a:defRPr/>
            </a:pPr>
            <a:fld id="{A035C65F-31C9-4B29-AE8C-A6F6B37CA7B9}" type="slidenum">
              <a:rPr lang="ru-RU" altLang="ru-RU" smtClean="0"/>
              <a:pPr>
                <a:defRPr/>
              </a:pPr>
              <a:t>32</a:t>
            </a:fld>
            <a:endParaRPr lang="ru-RU" altLang="ru-RU" dirty="0"/>
          </a:p>
        </p:txBody>
      </p:sp>
    </p:spTree>
    <p:extLst>
      <p:ext uri="{BB962C8B-B14F-4D97-AF65-F5344CB8AC3E}">
        <p14:creationId xmlns:p14="http://schemas.microsoft.com/office/powerpoint/2010/main" val="3393785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3312EA92-D3B1-E826-6BEB-DBA72C1AB283}"/>
              </a:ext>
            </a:extLst>
          </p:cNvPr>
          <p:cNvSpPr>
            <a:spLocks noGrp="1"/>
          </p:cNvSpPr>
          <p:nvPr>
            <p:ph type="title"/>
          </p:nvPr>
        </p:nvSpPr>
        <p:spPr>
          <a:xfrm>
            <a:off x="457200" y="308165"/>
            <a:ext cx="8229600" cy="1172973"/>
          </a:xfrm>
        </p:spPr>
        <p:txBody>
          <a:bodyPr/>
          <a:lstStyle/>
          <a:p>
            <a:r>
              <a:rPr lang="en-GB" sz="2800" b="1" dirty="0">
                <a:solidFill>
                  <a:srgbClr val="FF3300"/>
                </a:solidFill>
                <a:effectLst/>
                <a:latin typeface="Times New Roman" panose="02020603050405020304" pitchFamily="18" charset="0"/>
                <a:cs typeface="Times New Roman" panose="02020603050405020304" pitchFamily="18" charset="0"/>
              </a:rPr>
              <a:t>SPIRAL1</a:t>
            </a:r>
            <a:br>
              <a:rPr lang="en-GB" sz="2800" b="1" dirty="0">
                <a:solidFill>
                  <a:srgbClr val="FF3300"/>
                </a:solidFill>
                <a:effectLst/>
                <a:latin typeface="Times New Roman" panose="02020603050405020304" pitchFamily="18" charset="0"/>
                <a:cs typeface="Times New Roman" panose="02020603050405020304" pitchFamily="18" charset="0"/>
              </a:rPr>
            </a:br>
            <a:r>
              <a:rPr lang="en-GB" sz="2800" b="1" dirty="0">
                <a:solidFill>
                  <a:srgbClr val="FF3300"/>
                </a:solidFill>
                <a:effectLst/>
                <a:latin typeface="Times New Roman" panose="02020603050405020304" pitchFamily="18" charset="0"/>
                <a:cs typeface="Times New Roman" panose="02020603050405020304" pitchFamily="18" charset="0"/>
              </a:rPr>
              <a:t>“</a:t>
            </a:r>
            <a:r>
              <a:rPr lang="en-GB" sz="2800" b="1" dirty="0" err="1">
                <a:solidFill>
                  <a:srgbClr val="FF3300"/>
                </a:solidFill>
                <a:effectLst/>
                <a:latin typeface="Times New Roman" panose="02020603050405020304" pitchFamily="18" charset="0"/>
                <a:cs typeface="Times New Roman" panose="02020603050405020304" pitchFamily="18" charset="0"/>
              </a:rPr>
              <a:t>Système</a:t>
            </a:r>
            <a:r>
              <a:rPr lang="en-GB" sz="2800" b="1" dirty="0">
                <a:solidFill>
                  <a:srgbClr val="FF3300"/>
                </a:solidFill>
                <a:effectLst/>
                <a:latin typeface="Times New Roman" panose="02020603050405020304" pitchFamily="18" charset="0"/>
                <a:cs typeface="Times New Roman" panose="02020603050405020304" pitchFamily="18" charset="0"/>
              </a:rPr>
              <a:t> de Production </a:t>
            </a:r>
            <a:r>
              <a:rPr lang="en-GB" sz="2800" b="1" dirty="0" err="1">
                <a:solidFill>
                  <a:srgbClr val="FF3300"/>
                </a:solidFill>
                <a:effectLst/>
                <a:latin typeface="Times New Roman" panose="02020603050405020304" pitchFamily="18" charset="0"/>
                <a:cs typeface="Times New Roman" panose="02020603050405020304" pitchFamily="18" charset="0"/>
              </a:rPr>
              <a:t>d’Ions</a:t>
            </a:r>
            <a:r>
              <a:rPr lang="en-GB" sz="2800" b="1" dirty="0">
                <a:solidFill>
                  <a:srgbClr val="FF3300"/>
                </a:solidFill>
                <a:effectLst/>
                <a:latin typeface="Times New Roman" panose="02020603050405020304" pitchFamily="18" charset="0"/>
                <a:cs typeface="Times New Roman" panose="02020603050405020304" pitchFamily="18" charset="0"/>
              </a:rPr>
              <a:t> </a:t>
            </a:r>
            <a:r>
              <a:rPr lang="en-GB" sz="2800" b="1" dirty="0" err="1">
                <a:solidFill>
                  <a:srgbClr val="FF3300"/>
                </a:solidFill>
                <a:effectLst/>
                <a:latin typeface="Times New Roman" panose="02020603050405020304" pitchFamily="18" charset="0"/>
                <a:cs typeface="Times New Roman" panose="02020603050405020304" pitchFamily="18" charset="0"/>
              </a:rPr>
              <a:t>Radioactifs</a:t>
            </a:r>
            <a:r>
              <a:rPr lang="en-GB" sz="2800" b="1" dirty="0">
                <a:solidFill>
                  <a:srgbClr val="FF3300"/>
                </a:solidFill>
                <a:effectLst/>
                <a:latin typeface="Times New Roman" panose="02020603050405020304" pitchFamily="18" charset="0"/>
                <a:cs typeface="Times New Roman" panose="02020603050405020304" pitchFamily="18" charset="0"/>
              </a:rPr>
              <a:t> </a:t>
            </a:r>
            <a:r>
              <a:rPr lang="en-GB" sz="2800" b="1" dirty="0" err="1">
                <a:solidFill>
                  <a:srgbClr val="FF3300"/>
                </a:solidFill>
                <a:effectLst/>
                <a:latin typeface="Times New Roman" panose="02020603050405020304" pitchFamily="18" charset="0"/>
                <a:cs typeface="Times New Roman" panose="02020603050405020304" pitchFamily="18" charset="0"/>
              </a:rPr>
              <a:t>en</a:t>
            </a:r>
            <a:r>
              <a:rPr lang="en-GB" sz="2800" b="1" dirty="0">
                <a:solidFill>
                  <a:srgbClr val="FF3300"/>
                </a:solidFill>
                <a:effectLst/>
                <a:latin typeface="Times New Roman" panose="02020603050405020304" pitchFamily="18" charset="0"/>
                <a:cs typeface="Times New Roman" panose="02020603050405020304" pitchFamily="18" charset="0"/>
              </a:rPr>
              <a:t> </a:t>
            </a:r>
            <a:r>
              <a:rPr lang="en-GB" sz="2800" b="1" dirty="0" err="1">
                <a:solidFill>
                  <a:srgbClr val="FF3300"/>
                </a:solidFill>
                <a:effectLst/>
                <a:latin typeface="Times New Roman" panose="02020603050405020304" pitchFamily="18" charset="0"/>
                <a:cs typeface="Times New Roman" panose="02020603050405020304" pitchFamily="18" charset="0"/>
              </a:rPr>
              <a:t>Ligne</a:t>
            </a:r>
            <a:r>
              <a:rPr lang="en-GB" sz="2800" b="1" dirty="0">
                <a:solidFill>
                  <a:srgbClr val="FF3300"/>
                </a:solidFill>
                <a:effectLst/>
                <a:latin typeface="Times New Roman" panose="02020603050405020304" pitchFamily="18" charset="0"/>
                <a:cs typeface="Times New Roman" panose="02020603050405020304" pitchFamily="18" charset="0"/>
              </a:rPr>
              <a:t>” phase I </a:t>
            </a:r>
            <a:r>
              <a:rPr lang="en-US" altLang="ru-RU" sz="2800" b="1" dirty="0">
                <a:solidFill>
                  <a:srgbClr val="FF3300"/>
                </a:solidFill>
                <a:latin typeface="Times New Roman" panose="02020603050405020304" pitchFamily="18" charset="0"/>
                <a:cs typeface="Times New Roman" panose="02020603050405020304" pitchFamily="18" charset="0"/>
              </a:rPr>
              <a:t>(GANIL, Caen, France)</a:t>
            </a:r>
            <a:endParaRPr lang="ru-RU" altLang="ru-RU" sz="2800" b="1" dirty="0">
              <a:solidFill>
                <a:srgbClr val="FF33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861F24F-7E92-E125-11EA-669339650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850" y="1678982"/>
            <a:ext cx="5187950" cy="4804368"/>
          </a:xfrm>
          <a:prstGeom prst="rect">
            <a:avLst/>
          </a:prstGeom>
        </p:spPr>
      </p:pic>
      <p:pic>
        <p:nvPicPr>
          <p:cNvPr id="9" name="Picture 8">
            <a:extLst>
              <a:ext uri="{FF2B5EF4-FFF2-40B4-BE49-F238E27FC236}">
                <a16:creationId xmlns:a16="http://schemas.microsoft.com/office/drawing/2014/main" id="{0814E9F1-E183-F903-96EE-46AABC4EF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28" y="3460560"/>
            <a:ext cx="3403744" cy="2851150"/>
          </a:xfrm>
          <a:prstGeom prst="rect">
            <a:avLst/>
          </a:prstGeom>
        </p:spPr>
      </p:pic>
      <p:sp>
        <p:nvSpPr>
          <p:cNvPr id="11" name="TextBox 10">
            <a:extLst>
              <a:ext uri="{FF2B5EF4-FFF2-40B4-BE49-F238E27FC236}">
                <a16:creationId xmlns:a16="http://schemas.microsoft.com/office/drawing/2014/main" id="{B58F6274-A6E7-4C89-C198-B4F61B1ED97B}"/>
              </a:ext>
            </a:extLst>
          </p:cNvPr>
          <p:cNvSpPr txBox="1"/>
          <p:nvPr/>
        </p:nvSpPr>
        <p:spPr>
          <a:xfrm>
            <a:off x="4267200" y="6483350"/>
            <a:ext cx="4572000" cy="369332"/>
          </a:xfrm>
          <a:prstGeom prst="rect">
            <a:avLst/>
          </a:prstGeom>
          <a:noFill/>
        </p:spPr>
        <p:txBody>
          <a:bodyPr wrap="square">
            <a:spAutoFit/>
          </a:bodyPr>
          <a:lstStyle/>
          <a:p>
            <a:pPr algn="ctr"/>
            <a:r>
              <a:rPr lang="en-GB" sz="1800" b="1" dirty="0">
                <a:effectLst/>
                <a:latin typeface="Times New Roman" panose="02020603050405020304" pitchFamily="18" charset="0"/>
                <a:cs typeface="Times New Roman" panose="02020603050405020304" pitchFamily="18" charset="0"/>
              </a:rPr>
              <a:t>GANIL layout </a:t>
            </a:r>
            <a:endParaRPr lang="en-GB"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E5B303A-EA91-0BF0-2854-9293B505EFDE}"/>
              </a:ext>
            </a:extLst>
          </p:cNvPr>
          <p:cNvSpPr txBox="1"/>
          <p:nvPr/>
        </p:nvSpPr>
        <p:spPr>
          <a:xfrm>
            <a:off x="-228600" y="6365169"/>
            <a:ext cx="4572000" cy="369332"/>
          </a:xfrm>
          <a:prstGeom prst="rect">
            <a:avLst/>
          </a:prstGeom>
          <a:noFill/>
        </p:spPr>
        <p:txBody>
          <a:bodyPr wrap="square">
            <a:spAutoFit/>
          </a:bodyPr>
          <a:lstStyle/>
          <a:p>
            <a:pPr algn="ctr"/>
            <a:r>
              <a:rPr lang="en-GB" sz="1800" b="1" dirty="0">
                <a:effectLst/>
                <a:latin typeface="Times New Roman" panose="02020603050405020304" pitchFamily="18" charset="0"/>
              </a:rPr>
              <a:t>Schematic of the SPIRAL1 </a:t>
            </a:r>
            <a:endParaRPr lang="en-GB" b="1" dirty="0"/>
          </a:p>
        </p:txBody>
      </p:sp>
      <p:sp>
        <p:nvSpPr>
          <p:cNvPr id="15" name="TextBox 14">
            <a:extLst>
              <a:ext uri="{FF2B5EF4-FFF2-40B4-BE49-F238E27FC236}">
                <a16:creationId xmlns:a16="http://schemas.microsoft.com/office/drawing/2014/main" id="{57B285AA-A260-602A-47C5-36558BA4C70B}"/>
              </a:ext>
            </a:extLst>
          </p:cNvPr>
          <p:cNvSpPr txBox="1"/>
          <p:nvPr/>
        </p:nvSpPr>
        <p:spPr>
          <a:xfrm>
            <a:off x="121046" y="1771837"/>
            <a:ext cx="3758804" cy="1661993"/>
          </a:xfrm>
          <a:prstGeom prst="rect">
            <a:avLst/>
          </a:prstGeom>
          <a:noFill/>
        </p:spPr>
        <p:txBody>
          <a:bodyPr wrap="square">
            <a:spAutoFit/>
          </a:bodyPr>
          <a:lstStyle/>
          <a:p>
            <a:pPr algn="just"/>
            <a:r>
              <a:rPr lang="en-GB" sz="1700" b="1" dirty="0">
                <a:solidFill>
                  <a:schemeClr val="accent2"/>
                </a:solidFill>
                <a:effectLst/>
                <a:latin typeface="Times New Roman" panose="02020603050405020304" pitchFamily="18" charset="0"/>
              </a:rPr>
              <a:t>Radioactive atoms produced by </a:t>
            </a:r>
            <a:r>
              <a:rPr lang="en-GB" sz="1700" b="1" dirty="0">
                <a:solidFill>
                  <a:srgbClr val="02A84C"/>
                </a:solidFill>
                <a:effectLst/>
                <a:latin typeface="Times New Roman" panose="02020603050405020304" pitchFamily="18" charset="0"/>
              </a:rPr>
              <a:t>fragmentation of swift heavy ions</a:t>
            </a:r>
            <a:r>
              <a:rPr lang="en-GB" sz="1700" b="1" dirty="0">
                <a:solidFill>
                  <a:schemeClr val="accent2"/>
                </a:solidFill>
                <a:effectLst/>
                <a:latin typeface="Times New Roman" panose="02020603050405020304" pitchFamily="18" charset="0"/>
              </a:rPr>
              <a:t> (up to 95 MeV/u) on a carbon target are ionized in a multi-charged ECR ion source before being post-accelerated in a cyclotron. </a:t>
            </a:r>
            <a:endParaRPr lang="en-GB" sz="1700" b="1" dirty="0">
              <a:solidFill>
                <a:schemeClr val="accent2"/>
              </a:solidFill>
            </a:endParaRPr>
          </a:p>
        </p:txBody>
      </p:sp>
      <p:sp>
        <p:nvSpPr>
          <p:cNvPr id="5" name="Slide Number Placeholder 4">
            <a:extLst>
              <a:ext uri="{FF2B5EF4-FFF2-40B4-BE49-F238E27FC236}">
                <a16:creationId xmlns:a16="http://schemas.microsoft.com/office/drawing/2014/main" id="{6444F474-107F-932B-D112-5DDD35BB7149}"/>
              </a:ext>
            </a:extLst>
          </p:cNvPr>
          <p:cNvSpPr>
            <a:spLocks noGrp="1"/>
          </p:cNvSpPr>
          <p:nvPr>
            <p:ph type="sldNum" sz="quarter" idx="12"/>
          </p:nvPr>
        </p:nvSpPr>
        <p:spPr>
          <a:xfrm>
            <a:off x="7010400" y="6443069"/>
            <a:ext cx="2133600" cy="476250"/>
          </a:xfrm>
        </p:spPr>
        <p:txBody>
          <a:bodyPr/>
          <a:lstStyle/>
          <a:p>
            <a:pPr>
              <a:defRPr/>
            </a:pPr>
            <a:fld id="{A035C65F-31C9-4B29-AE8C-A6F6B37CA7B9}" type="slidenum">
              <a:rPr lang="ru-RU" altLang="ru-RU" smtClean="0"/>
              <a:pPr>
                <a:defRPr/>
              </a:pPr>
              <a:t>33</a:t>
            </a:fld>
            <a:endParaRPr lang="ru-RU" altLang="ru-RU"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Содержимое 6"/>
          <p:cNvSpPr>
            <a:spLocks noGrp="1"/>
          </p:cNvSpPr>
          <p:nvPr>
            <p:ph idx="1"/>
          </p:nvPr>
        </p:nvSpPr>
        <p:spPr>
          <a:xfrm>
            <a:off x="1" y="5181600"/>
            <a:ext cx="9144000" cy="1387475"/>
          </a:xfrm>
        </p:spPr>
        <p:txBody>
          <a:bodyPr/>
          <a:lstStyle/>
          <a:p>
            <a:pPr>
              <a:defRPr/>
            </a:pPr>
            <a:r>
              <a:rPr lang="ru-RU" sz="2600" b="1" dirty="0">
                <a:latin typeface="Times New Roman" pitchFamily="18" charset="0"/>
                <a:cs typeface="Times New Roman" pitchFamily="18" charset="0"/>
              </a:rPr>
              <a:t>Ионы</a:t>
            </a:r>
            <a:r>
              <a:rPr lang="en-US" sz="2600" b="1" dirty="0">
                <a:latin typeface="Times New Roman" pitchFamily="18" charset="0"/>
                <a:cs typeface="Times New Roman" pitchFamily="18" charset="0"/>
              </a:rPr>
              <a:t>:</a:t>
            </a:r>
            <a:r>
              <a:rPr lang="ru-RU" sz="2600" b="1" dirty="0">
                <a:latin typeface="Times New Roman" pitchFamily="18" charset="0"/>
                <a:cs typeface="Times New Roman" pitchFamily="18" charset="0"/>
              </a:rPr>
              <a:t> </a:t>
            </a:r>
            <a:r>
              <a:rPr lang="en-US" sz="2600" b="1" dirty="0">
                <a:latin typeface="Times New Roman" pitchFamily="18" charset="0"/>
                <a:cs typeface="Times New Roman" pitchFamily="18" charset="0"/>
              </a:rPr>
              <a:t>C – U </a:t>
            </a:r>
            <a:r>
              <a:rPr lang="ru-RU" sz="2600" b="1" dirty="0">
                <a:latin typeface="Times New Roman" pitchFamily="18" charset="0"/>
                <a:cs typeface="Times New Roman" pitchFamily="18" charset="0"/>
              </a:rPr>
              <a:t>до 95 МэВ</a:t>
            </a:r>
            <a:r>
              <a:rPr lang="en-US" sz="2600" b="1" dirty="0">
                <a:latin typeface="Times New Roman" pitchFamily="18" charset="0"/>
                <a:cs typeface="Times New Roman" pitchFamily="18" charset="0"/>
              </a:rPr>
              <a:t>/</a:t>
            </a:r>
            <a:r>
              <a:rPr lang="ru-RU" sz="2600" b="1" dirty="0">
                <a:latin typeface="Times New Roman" pitchFamily="18" charset="0"/>
                <a:cs typeface="Times New Roman" pitchFamily="18" charset="0"/>
              </a:rPr>
              <a:t>нуклон</a:t>
            </a:r>
          </a:p>
          <a:p>
            <a:pPr>
              <a:defRPr/>
            </a:pPr>
            <a:r>
              <a:rPr lang="ru-RU" sz="2600" b="1" dirty="0">
                <a:latin typeface="Times New Roman" pitchFamily="18" charset="0"/>
                <a:cs typeface="Times New Roman" pitchFamily="18" charset="0"/>
              </a:rPr>
              <a:t>Ионы</a:t>
            </a:r>
            <a:r>
              <a:rPr lang="en-US" sz="2600" b="1" dirty="0">
                <a:latin typeface="Times New Roman" pitchFamily="18" charset="0"/>
                <a:cs typeface="Times New Roman" pitchFamily="18" charset="0"/>
              </a:rPr>
              <a:t>:</a:t>
            </a:r>
            <a:r>
              <a:rPr lang="ru-RU" sz="2600" b="1" dirty="0">
                <a:latin typeface="Times New Roman" pitchFamily="18" charset="0"/>
                <a:cs typeface="Times New Roman" pitchFamily="18" charset="0"/>
              </a:rPr>
              <a:t> С – 2·10</a:t>
            </a:r>
            <a:r>
              <a:rPr lang="ru-RU" sz="2600" b="1" baseline="30000" dirty="0">
                <a:latin typeface="Times New Roman" pitchFamily="18" charset="0"/>
                <a:cs typeface="Times New Roman" pitchFamily="18" charset="0"/>
              </a:rPr>
              <a:t>13</a:t>
            </a:r>
            <a:r>
              <a:rPr lang="ru-RU"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pps</a:t>
            </a:r>
            <a:r>
              <a:rPr lang="en-US" sz="2600" b="1" dirty="0">
                <a:latin typeface="Times New Roman" pitchFamily="18" charset="0"/>
                <a:cs typeface="Times New Roman" pitchFamily="18" charset="0"/>
              </a:rPr>
              <a:t> (6 </a:t>
            </a:r>
            <a:r>
              <a:rPr lang="en-US" sz="2600" b="1" dirty="0" err="1">
                <a:latin typeface="Times New Roman" pitchFamily="18" charset="0"/>
                <a:cs typeface="Times New Roman" pitchFamily="18" charset="0"/>
              </a:rPr>
              <a:t>kWt</a:t>
            </a:r>
            <a:r>
              <a:rPr lang="en-US" sz="2600" b="1" dirty="0">
                <a:latin typeface="Times New Roman" pitchFamily="18" charset="0"/>
                <a:cs typeface="Times New Roman" pitchFamily="18" charset="0"/>
              </a:rPr>
              <a:t>); Kr – 5·10</a:t>
            </a:r>
            <a:r>
              <a:rPr lang="en-US" sz="2600" b="1" baseline="30000" dirty="0">
                <a:latin typeface="Times New Roman" pitchFamily="18" charset="0"/>
                <a:cs typeface="Times New Roman" pitchFamily="18" charset="0"/>
              </a:rPr>
              <a:t>11</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pps</a:t>
            </a:r>
            <a:r>
              <a:rPr lang="en-US" sz="2600" b="1" dirty="0">
                <a:latin typeface="Times New Roman" pitchFamily="18" charset="0"/>
                <a:cs typeface="Times New Roman" pitchFamily="18" charset="0"/>
              </a:rPr>
              <a:t>; U – 10</a:t>
            </a:r>
            <a:r>
              <a:rPr lang="en-US" sz="2600" b="1" baseline="30000" dirty="0">
                <a:latin typeface="Times New Roman" pitchFamily="18" charset="0"/>
                <a:cs typeface="Times New Roman" pitchFamily="18" charset="0"/>
              </a:rPr>
              <a:t>10</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pps</a:t>
            </a:r>
            <a:endParaRPr lang="ru-RU" sz="2600" b="1" dirty="0">
              <a:latin typeface="Times New Roman" pitchFamily="18" charset="0"/>
              <a:cs typeface="Times New Roman" pitchFamily="18" charset="0"/>
            </a:endParaRP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8" y="2389138"/>
            <a:ext cx="8871583" cy="223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2E26FBC-A1FD-1393-324B-08AC7C11B7D9}"/>
              </a:ext>
            </a:extLst>
          </p:cNvPr>
          <p:cNvSpPr txBox="1"/>
          <p:nvPr/>
        </p:nvSpPr>
        <p:spPr>
          <a:xfrm>
            <a:off x="2308948" y="1668095"/>
            <a:ext cx="4572000" cy="492443"/>
          </a:xfrm>
          <a:prstGeom prst="rect">
            <a:avLst/>
          </a:prstGeom>
          <a:noFill/>
        </p:spPr>
        <p:txBody>
          <a:bodyPr wrap="square">
            <a:spAutoFit/>
          </a:bodyPr>
          <a:lstStyle/>
          <a:p>
            <a:pPr algn="ctr"/>
            <a:r>
              <a:rPr lang="ru-RU" altLang="ru-RU" sz="2600" b="1" dirty="0">
                <a:latin typeface="Times New Roman" panose="02020603050405020304" pitchFamily="18" charset="0"/>
                <a:cs typeface="Times New Roman" panose="02020603050405020304" pitchFamily="18" charset="0"/>
              </a:rPr>
              <a:t>Пучки комплекса </a:t>
            </a:r>
            <a:endParaRPr lang="en-RU" sz="2600" dirty="0"/>
          </a:p>
        </p:txBody>
      </p:sp>
      <p:sp>
        <p:nvSpPr>
          <p:cNvPr id="6" name="Заголовок 1">
            <a:extLst>
              <a:ext uri="{FF2B5EF4-FFF2-40B4-BE49-F238E27FC236}">
                <a16:creationId xmlns:a16="http://schemas.microsoft.com/office/drawing/2014/main" id="{6437D08E-80BE-6FB4-4BDF-27C1F0733972}"/>
              </a:ext>
            </a:extLst>
          </p:cNvPr>
          <p:cNvSpPr>
            <a:spLocks noGrp="1"/>
          </p:cNvSpPr>
          <p:nvPr>
            <p:ph type="title"/>
          </p:nvPr>
        </p:nvSpPr>
        <p:spPr>
          <a:xfrm>
            <a:off x="457200" y="-24320"/>
            <a:ext cx="8229600" cy="1172973"/>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SPIRAL1</a:t>
            </a:r>
            <a:br>
              <a:rPr lang="en-US" altLang="ru-RU" sz="3600" b="1" dirty="0">
                <a:solidFill>
                  <a:srgbClr val="FF0000"/>
                </a:solidFill>
                <a:latin typeface="Times New Roman" panose="02020603050405020304" pitchFamily="18" charset="0"/>
                <a:cs typeface="Times New Roman" panose="02020603050405020304" pitchFamily="18" charset="0"/>
              </a:rPr>
            </a:br>
            <a:r>
              <a:rPr lang="en-US" altLang="ru-RU" sz="2800" b="1" dirty="0">
                <a:solidFill>
                  <a:srgbClr val="FF0000"/>
                </a:solidFill>
                <a:latin typeface="Times New Roman" panose="02020603050405020304" pitchFamily="18" charset="0"/>
                <a:cs typeface="Times New Roman" panose="02020603050405020304" pitchFamily="18" charset="0"/>
              </a:rPr>
              <a:t>(GANIL</a:t>
            </a:r>
            <a:r>
              <a:rPr lang="en-US" altLang="ru-RU" sz="2800" b="1" dirty="0">
                <a:solidFill>
                  <a:srgbClr val="FF3300"/>
                </a:solidFill>
                <a:latin typeface="Times New Roman" panose="02020603050405020304" pitchFamily="18" charset="0"/>
                <a:cs typeface="Times New Roman" panose="02020603050405020304" pitchFamily="18" charset="0"/>
              </a:rPr>
              <a:t>, Caen, </a:t>
            </a:r>
            <a:r>
              <a:rPr lang="en-US" altLang="ru-RU" sz="2800" b="1" dirty="0">
                <a:solidFill>
                  <a:srgbClr val="FF0000"/>
                </a:solidFill>
                <a:latin typeface="Times New Roman" panose="02020603050405020304" pitchFamily="18" charset="0"/>
                <a:cs typeface="Times New Roman" panose="02020603050405020304" pitchFamily="18" charset="0"/>
              </a:rPr>
              <a:t>France)</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DE4601C-1C54-C344-F874-0D01E24A3637}"/>
              </a:ext>
            </a:extLst>
          </p:cNvPr>
          <p:cNvSpPr>
            <a:spLocks noGrp="1"/>
          </p:cNvSpPr>
          <p:nvPr>
            <p:ph type="sldNum" sz="quarter" idx="12"/>
          </p:nvPr>
        </p:nvSpPr>
        <p:spPr/>
        <p:txBody>
          <a:bodyPr/>
          <a:lstStyle/>
          <a:p>
            <a:pPr>
              <a:defRPr/>
            </a:pPr>
            <a:fld id="{A035C65F-31C9-4B29-AE8C-A6F6B37CA7B9}" type="slidenum">
              <a:rPr lang="ru-RU" altLang="ru-RU" smtClean="0"/>
              <a:pPr>
                <a:defRPr/>
              </a:pPr>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EEADE41-DBA4-D997-524E-FC72D1447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31" y="1148654"/>
            <a:ext cx="6175338" cy="43377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9FC7EF-C4D8-3973-734D-C4B7CABC6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8515" y="5544933"/>
            <a:ext cx="2566970" cy="1283485"/>
          </a:xfrm>
          <a:prstGeom prst="rect">
            <a:avLst/>
          </a:prstGeom>
        </p:spPr>
      </p:pic>
      <p:sp>
        <p:nvSpPr>
          <p:cNvPr id="4" name="Заголовок 1">
            <a:extLst>
              <a:ext uri="{FF2B5EF4-FFF2-40B4-BE49-F238E27FC236}">
                <a16:creationId xmlns:a16="http://schemas.microsoft.com/office/drawing/2014/main" id="{32EDB3F6-0075-472F-6218-8D08FCD59237}"/>
              </a:ext>
            </a:extLst>
          </p:cNvPr>
          <p:cNvSpPr>
            <a:spLocks noGrp="1"/>
          </p:cNvSpPr>
          <p:nvPr>
            <p:ph type="title"/>
          </p:nvPr>
        </p:nvSpPr>
        <p:spPr>
          <a:xfrm>
            <a:off x="457200" y="-24320"/>
            <a:ext cx="8229600" cy="1172973"/>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SPIRAL2</a:t>
            </a:r>
            <a:br>
              <a:rPr lang="en-US" altLang="ru-RU" sz="3600" b="1" dirty="0">
                <a:solidFill>
                  <a:srgbClr val="FF0000"/>
                </a:solidFill>
                <a:latin typeface="Times New Roman" panose="02020603050405020304" pitchFamily="18" charset="0"/>
                <a:cs typeface="Times New Roman" panose="02020603050405020304" pitchFamily="18" charset="0"/>
              </a:rPr>
            </a:br>
            <a:r>
              <a:rPr lang="en-US" altLang="ru-RU" sz="2800" b="1" dirty="0">
                <a:solidFill>
                  <a:srgbClr val="FF0000"/>
                </a:solidFill>
                <a:latin typeface="Times New Roman" panose="02020603050405020304" pitchFamily="18" charset="0"/>
                <a:cs typeface="Times New Roman" panose="02020603050405020304" pitchFamily="18" charset="0"/>
              </a:rPr>
              <a:t>(GANIL</a:t>
            </a:r>
            <a:r>
              <a:rPr lang="en-US" altLang="ru-RU" sz="2800" b="1" dirty="0">
                <a:solidFill>
                  <a:srgbClr val="FF3300"/>
                </a:solidFill>
                <a:latin typeface="Times New Roman" panose="02020603050405020304" pitchFamily="18" charset="0"/>
                <a:cs typeface="Times New Roman" panose="02020603050405020304" pitchFamily="18" charset="0"/>
              </a:rPr>
              <a:t>, Caen, </a:t>
            </a:r>
            <a:r>
              <a:rPr lang="en-US" altLang="ru-RU" sz="2800" b="1" dirty="0">
                <a:solidFill>
                  <a:srgbClr val="FF0000"/>
                </a:solidFill>
                <a:latin typeface="Times New Roman" panose="02020603050405020304" pitchFamily="18" charset="0"/>
                <a:cs typeface="Times New Roman" panose="02020603050405020304" pitchFamily="18" charset="0"/>
              </a:rPr>
              <a:t>France)</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902E34DC-1980-D376-10E1-43130B3C732E}"/>
              </a:ext>
            </a:extLst>
          </p:cNvPr>
          <p:cNvSpPr>
            <a:spLocks noGrp="1"/>
          </p:cNvSpPr>
          <p:nvPr>
            <p:ph type="sldNum" sz="quarter" idx="12"/>
          </p:nvPr>
        </p:nvSpPr>
        <p:spPr/>
        <p:txBody>
          <a:bodyPr/>
          <a:lstStyle/>
          <a:p>
            <a:pPr>
              <a:defRPr/>
            </a:pPr>
            <a:fld id="{A035C65F-31C9-4B29-AE8C-A6F6B37CA7B9}" type="slidenum">
              <a:rPr lang="ru-RU" altLang="ru-RU" smtClean="0"/>
              <a:pPr>
                <a:defRPr/>
              </a:pPr>
              <a:t>35</a:t>
            </a:fld>
            <a:endParaRPr lang="ru-RU" altLang="ru-RU"/>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Заголовок 1"/>
          <p:cNvSpPr>
            <a:spLocks noGrp="1"/>
          </p:cNvSpPr>
          <p:nvPr>
            <p:ph type="title"/>
          </p:nvPr>
        </p:nvSpPr>
        <p:spPr>
          <a:xfrm>
            <a:off x="3832700" y="1317572"/>
            <a:ext cx="5207538" cy="1578028"/>
          </a:xfrm>
        </p:spPr>
        <p:txBody>
          <a:bodyPr/>
          <a:lstStyle/>
          <a:p>
            <a:r>
              <a:rPr lang="ru-RU" altLang="ru-RU" sz="1800" b="1" dirty="0">
                <a:solidFill>
                  <a:schemeClr val="accent2"/>
                </a:solidFill>
                <a:latin typeface="Times New Roman" panose="02020603050405020304" pitchFamily="18" charset="0"/>
                <a:cs typeface="Times New Roman" panose="02020603050405020304" pitchFamily="18" charset="0"/>
              </a:rPr>
              <a:t>Карбид урана бомбардируется </a:t>
            </a:r>
            <a:r>
              <a:rPr lang="ru-RU" altLang="ru-RU" sz="1800" b="1" dirty="0">
                <a:solidFill>
                  <a:srgbClr val="02A84C"/>
                </a:solidFill>
                <a:latin typeface="Times New Roman" panose="02020603050405020304" pitchFamily="18" charset="0"/>
                <a:cs typeface="Times New Roman" panose="02020603050405020304" pitchFamily="18" charset="0"/>
              </a:rPr>
              <a:t>потоком нейтронов</a:t>
            </a:r>
            <a:r>
              <a:rPr lang="ru-RU" altLang="ru-RU" sz="1800" b="1" dirty="0">
                <a:solidFill>
                  <a:schemeClr val="accent2"/>
                </a:solidFill>
                <a:latin typeface="Times New Roman" panose="02020603050405020304" pitchFamily="18" charset="0"/>
                <a:cs typeface="Times New Roman" panose="02020603050405020304" pitchFamily="18" charset="0"/>
              </a:rPr>
              <a:t> (от взаимодействия ускоренных дейтронов с углеродной мишенью)</a:t>
            </a:r>
            <a:br>
              <a:rPr lang="ru-RU" altLang="ru-RU" sz="1800" b="1" dirty="0">
                <a:solidFill>
                  <a:schemeClr val="accent2"/>
                </a:solidFill>
                <a:latin typeface="Times New Roman" panose="02020603050405020304" pitchFamily="18" charset="0"/>
                <a:cs typeface="Times New Roman" panose="02020603050405020304" pitchFamily="18" charset="0"/>
              </a:rPr>
            </a:br>
            <a:br>
              <a:rPr lang="ru-RU" altLang="ru-RU" sz="2400" b="1" dirty="0">
                <a:solidFill>
                  <a:schemeClr val="accent2"/>
                </a:solidFill>
                <a:latin typeface="Times New Roman" panose="02020603050405020304" pitchFamily="18" charset="0"/>
                <a:cs typeface="Times New Roman" panose="02020603050405020304" pitchFamily="18" charset="0"/>
              </a:rPr>
            </a:br>
            <a:r>
              <a:rPr lang="en-US" altLang="ru-RU" sz="2400" b="1" dirty="0">
                <a:solidFill>
                  <a:srgbClr val="7030A0"/>
                </a:solidFill>
                <a:latin typeface="Times New Roman" panose="02020603050405020304" pitchFamily="18" charset="0"/>
                <a:cs typeface="Times New Roman" panose="02020603050405020304" pitchFamily="18" charset="0"/>
              </a:rPr>
              <a:t>10</a:t>
            </a:r>
            <a:r>
              <a:rPr lang="en-US" altLang="ru-RU" sz="2400" b="1" baseline="30000" dirty="0">
                <a:solidFill>
                  <a:srgbClr val="7030A0"/>
                </a:solidFill>
                <a:latin typeface="Times New Roman" panose="02020603050405020304" pitchFamily="18" charset="0"/>
                <a:cs typeface="Times New Roman" panose="02020603050405020304" pitchFamily="18" charset="0"/>
              </a:rPr>
              <a:t>13</a:t>
            </a:r>
            <a:r>
              <a:rPr lang="en-US" altLang="ru-RU" sz="2400" b="1" dirty="0">
                <a:solidFill>
                  <a:srgbClr val="7030A0"/>
                </a:solidFill>
                <a:latin typeface="Times New Roman" panose="02020603050405020304" pitchFamily="18" charset="0"/>
                <a:cs typeface="Times New Roman" panose="02020603050405020304" pitchFamily="18" charset="0"/>
              </a:rPr>
              <a:t> </a:t>
            </a:r>
            <a:r>
              <a:rPr lang="ru-RU" altLang="ru-RU" sz="2400" b="1" dirty="0">
                <a:solidFill>
                  <a:srgbClr val="7030A0"/>
                </a:solidFill>
                <a:latin typeface="Times New Roman" panose="02020603050405020304" pitchFamily="18" charset="0"/>
                <a:cs typeface="Times New Roman" panose="02020603050405020304" pitchFamily="18" charset="0"/>
              </a:rPr>
              <a:t>делений в секунду!</a:t>
            </a:r>
          </a:p>
        </p:txBody>
      </p:sp>
      <p:sp>
        <p:nvSpPr>
          <p:cNvPr id="4" name="Заголовок 1">
            <a:extLst>
              <a:ext uri="{FF2B5EF4-FFF2-40B4-BE49-F238E27FC236}">
                <a16:creationId xmlns:a16="http://schemas.microsoft.com/office/drawing/2014/main" id="{C3AF65EC-265E-C1BD-A71D-54EA8AF0E882}"/>
              </a:ext>
            </a:extLst>
          </p:cNvPr>
          <p:cNvSpPr txBox="1">
            <a:spLocks/>
          </p:cNvSpPr>
          <p:nvPr/>
        </p:nvSpPr>
        <p:spPr bwMode="auto">
          <a:xfrm>
            <a:off x="457200" y="-24320"/>
            <a:ext cx="8229600" cy="117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altLang="ru-RU" sz="3600" b="1" kern="0" dirty="0">
                <a:solidFill>
                  <a:srgbClr val="FF0000"/>
                </a:solidFill>
                <a:latin typeface="Times New Roman" panose="02020603050405020304" pitchFamily="18" charset="0"/>
                <a:cs typeface="Times New Roman" panose="02020603050405020304" pitchFamily="18" charset="0"/>
              </a:rPr>
              <a:t>SPIRAL2</a:t>
            </a:r>
            <a:br>
              <a:rPr lang="en-US" altLang="ru-RU" sz="3600" b="1" kern="0" dirty="0">
                <a:solidFill>
                  <a:srgbClr val="FF0000"/>
                </a:solidFill>
                <a:latin typeface="Times New Roman" panose="02020603050405020304" pitchFamily="18" charset="0"/>
                <a:cs typeface="Times New Roman" panose="02020603050405020304" pitchFamily="18" charset="0"/>
              </a:rPr>
            </a:br>
            <a:r>
              <a:rPr lang="en-US" altLang="ru-RU" sz="2800" b="1" kern="0" dirty="0">
                <a:solidFill>
                  <a:srgbClr val="FF0000"/>
                </a:solidFill>
                <a:latin typeface="Times New Roman" panose="02020603050405020304" pitchFamily="18" charset="0"/>
                <a:cs typeface="Times New Roman" panose="02020603050405020304" pitchFamily="18" charset="0"/>
              </a:rPr>
              <a:t>(GANIL</a:t>
            </a:r>
            <a:r>
              <a:rPr lang="en-US" altLang="ru-RU" sz="2800" b="1" dirty="0">
                <a:solidFill>
                  <a:srgbClr val="FF3300"/>
                </a:solidFill>
                <a:latin typeface="Times New Roman" panose="02020603050405020304" pitchFamily="18" charset="0"/>
                <a:cs typeface="Times New Roman" panose="02020603050405020304" pitchFamily="18" charset="0"/>
              </a:rPr>
              <a:t>, Caen, </a:t>
            </a:r>
            <a:r>
              <a:rPr lang="en-US" altLang="ru-RU" sz="2800" b="1" kern="0" dirty="0">
                <a:solidFill>
                  <a:srgbClr val="FF0000"/>
                </a:solidFill>
                <a:latin typeface="Times New Roman" panose="02020603050405020304" pitchFamily="18" charset="0"/>
                <a:cs typeface="Times New Roman" panose="02020603050405020304" pitchFamily="18" charset="0"/>
              </a:rPr>
              <a:t>France)</a:t>
            </a:r>
            <a:endParaRPr lang="ru-RU" altLang="ru-RU" sz="2800" b="1" kern="0"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B078FA6-017C-36C6-6B87-60BB73D211E5}"/>
              </a:ext>
            </a:extLst>
          </p:cNvPr>
          <p:cNvPicPr>
            <a:picLocks noChangeAspect="1"/>
          </p:cNvPicPr>
          <p:nvPr/>
        </p:nvPicPr>
        <p:blipFill rotWithShape="1">
          <a:blip r:embed="rId2">
            <a:extLst>
              <a:ext uri="{28A0092B-C50C-407E-A947-70E740481C1C}">
                <a14:useLocalDpi xmlns:a14="http://schemas.microsoft.com/office/drawing/2010/main" val="0"/>
              </a:ext>
            </a:extLst>
          </a:blip>
          <a:srcRect t="11367"/>
          <a:stretch/>
        </p:blipFill>
        <p:spPr>
          <a:xfrm>
            <a:off x="507462" y="3020572"/>
            <a:ext cx="7772400" cy="3837428"/>
          </a:xfrm>
          <a:prstGeom prst="rect">
            <a:avLst/>
          </a:prstGeom>
        </p:spPr>
      </p:pic>
      <p:pic>
        <p:nvPicPr>
          <p:cNvPr id="9" name="Picture 8">
            <a:extLst>
              <a:ext uri="{FF2B5EF4-FFF2-40B4-BE49-F238E27FC236}">
                <a16:creationId xmlns:a16="http://schemas.microsoft.com/office/drawing/2014/main" id="{9DD01399-6657-1460-4BEE-77F7A9F87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71600"/>
            <a:ext cx="3200400" cy="1738923"/>
          </a:xfrm>
          <a:prstGeom prst="rect">
            <a:avLst/>
          </a:prstGeom>
        </p:spPr>
      </p:pic>
      <p:sp>
        <p:nvSpPr>
          <p:cNvPr id="5" name="Slide Number Placeholder 4">
            <a:extLst>
              <a:ext uri="{FF2B5EF4-FFF2-40B4-BE49-F238E27FC236}">
                <a16:creationId xmlns:a16="http://schemas.microsoft.com/office/drawing/2014/main" id="{691909A8-D877-534E-40D2-B2EFCF6AEC9E}"/>
              </a:ext>
            </a:extLst>
          </p:cNvPr>
          <p:cNvSpPr>
            <a:spLocks noGrp="1"/>
          </p:cNvSpPr>
          <p:nvPr>
            <p:ph type="sldNum" sz="quarter" idx="12"/>
          </p:nvPr>
        </p:nvSpPr>
        <p:spPr/>
        <p:txBody>
          <a:bodyPr/>
          <a:lstStyle/>
          <a:p>
            <a:pPr>
              <a:defRPr/>
            </a:pPr>
            <a:fld id="{A035C65F-31C9-4B29-AE8C-A6F6B37CA7B9}" type="slidenum">
              <a:rPr lang="ru-RU" altLang="ru-RU" smtClean="0"/>
              <a:pPr>
                <a:defRPr/>
              </a:pPr>
              <a:t>36</a:t>
            </a:fld>
            <a:endParaRPr lang="ru-RU" altLang="ru-RU"/>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99367" y="1981200"/>
            <a:ext cx="6538912" cy="426062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1" name="Text Box 7"/>
          <p:cNvSpPr txBox="1">
            <a:spLocks noChangeArrowheads="1"/>
          </p:cNvSpPr>
          <p:nvPr/>
        </p:nvSpPr>
        <p:spPr bwMode="auto">
          <a:xfrm>
            <a:off x="2254536" y="6400800"/>
            <a:ext cx="4628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800" b="1" dirty="0">
                <a:solidFill>
                  <a:srgbClr val="FF3300"/>
                </a:solidFill>
                <a:latin typeface="Times New Roman" panose="02020603050405020304" pitchFamily="18" charset="0"/>
              </a:rPr>
              <a:t>Пучок – протоны: 1 ГэВ, 5</a:t>
            </a:r>
            <a:r>
              <a:rPr lang="en-US" altLang="ru-RU" sz="1800" b="1" dirty="0">
                <a:solidFill>
                  <a:srgbClr val="FF3300"/>
                </a:solidFill>
                <a:latin typeface="Times New Roman" panose="02020603050405020304" pitchFamily="18" charset="0"/>
              </a:rPr>
              <a:t> </a:t>
            </a:r>
            <a:r>
              <a:rPr lang="ru-RU" altLang="ru-RU" sz="1800" b="1" dirty="0">
                <a:solidFill>
                  <a:srgbClr val="FF3300"/>
                </a:solidFill>
                <a:latin typeface="Times New Roman" panose="02020603050405020304" pitchFamily="18" charset="0"/>
              </a:rPr>
              <a:t>мА</a:t>
            </a:r>
            <a:r>
              <a:rPr lang="ru-RU" altLang="ru-RU" sz="1800" dirty="0">
                <a:solidFill>
                  <a:srgbClr val="FF3300"/>
                </a:solidFill>
              </a:rPr>
              <a:t> </a:t>
            </a:r>
            <a:r>
              <a:rPr lang="ru-RU" altLang="ru-RU" sz="1800" b="1" dirty="0">
                <a:solidFill>
                  <a:srgbClr val="FF3300"/>
                </a:solidFill>
                <a:cs typeface="Arial" panose="020B0604020202020204" pitchFamily="34" charset="0"/>
              </a:rPr>
              <a:t>→ </a:t>
            </a:r>
            <a:r>
              <a:rPr lang="ru-RU" altLang="ru-RU" sz="1800" b="1" dirty="0">
                <a:solidFill>
                  <a:srgbClr val="FF3300"/>
                </a:solidFill>
                <a:latin typeface="Times New Roman" panose="02020603050405020304" pitchFamily="18" charset="0"/>
                <a:cs typeface="Arial" panose="020B0604020202020204" pitchFamily="34" charset="0"/>
              </a:rPr>
              <a:t>5 МВт !!!</a:t>
            </a:r>
          </a:p>
        </p:txBody>
      </p:sp>
      <p:sp>
        <p:nvSpPr>
          <p:cNvPr id="4" name="TextBox 3">
            <a:extLst>
              <a:ext uri="{FF2B5EF4-FFF2-40B4-BE49-F238E27FC236}">
                <a16:creationId xmlns:a16="http://schemas.microsoft.com/office/drawing/2014/main" id="{4274257D-537A-96B4-822C-30B034CCCB81}"/>
              </a:ext>
            </a:extLst>
          </p:cNvPr>
          <p:cNvSpPr txBox="1"/>
          <p:nvPr/>
        </p:nvSpPr>
        <p:spPr>
          <a:xfrm>
            <a:off x="225424" y="704671"/>
            <a:ext cx="8686800" cy="1200329"/>
          </a:xfrm>
          <a:prstGeom prst="rect">
            <a:avLst/>
          </a:prstGeom>
          <a:noFill/>
        </p:spPr>
        <p:txBody>
          <a:bodyPr wrap="square">
            <a:spAutoFit/>
          </a:bodyPr>
          <a:lstStyle/>
          <a:p>
            <a:pPr algn="just"/>
            <a:r>
              <a:rPr lang="ru-RU" b="1" dirty="0">
                <a:solidFill>
                  <a:schemeClr val="accent2"/>
                </a:solidFill>
                <a:latin typeface="Times New Roman" panose="02020603050405020304" pitchFamily="18" charset="0"/>
                <a:cs typeface="Times New Roman" panose="02020603050405020304" pitchFamily="18" charset="0"/>
              </a:rPr>
              <a:t>Проектируемая фабрика </a:t>
            </a:r>
            <a:r>
              <a:rPr lang="en-GB" sz="1800" b="1" dirty="0">
                <a:solidFill>
                  <a:schemeClr val="accent2"/>
                </a:solidFill>
                <a:effectLst/>
                <a:latin typeface="Times New Roman" panose="02020603050405020304" pitchFamily="18" charset="0"/>
                <a:cs typeface="Times New Roman" panose="02020603050405020304" pitchFamily="18" charset="0"/>
              </a:rPr>
              <a:t>RIB </a:t>
            </a:r>
            <a:r>
              <a:rPr lang="ru-RU" sz="1800" b="1" dirty="0">
                <a:solidFill>
                  <a:schemeClr val="accent2"/>
                </a:solidFill>
                <a:effectLst/>
                <a:latin typeface="Times New Roman" panose="02020603050405020304" pitchFamily="18" charset="0"/>
                <a:cs typeface="Times New Roman" panose="02020603050405020304" pitchFamily="18" charset="0"/>
              </a:rPr>
              <a:t>нового поколения. В сравнении с </a:t>
            </a:r>
            <a:r>
              <a:rPr lang="en-US" sz="1800" b="1" dirty="0">
                <a:solidFill>
                  <a:schemeClr val="accent2"/>
                </a:solidFill>
                <a:effectLst/>
                <a:latin typeface="Times New Roman" panose="02020603050405020304" pitchFamily="18" charset="0"/>
                <a:cs typeface="Times New Roman" panose="02020603050405020304" pitchFamily="18" charset="0"/>
              </a:rPr>
              <a:t>ISOL </a:t>
            </a:r>
            <a:r>
              <a:rPr lang="ru-RU" sz="1800" b="1" dirty="0">
                <a:solidFill>
                  <a:schemeClr val="accent2"/>
                </a:solidFill>
                <a:effectLst/>
                <a:latin typeface="Times New Roman" panose="02020603050405020304" pitchFamily="18" charset="0"/>
                <a:cs typeface="Times New Roman" panose="02020603050405020304" pitchFamily="18" charset="0"/>
              </a:rPr>
              <a:t>фабриками текущего поколения </a:t>
            </a:r>
            <a:r>
              <a:rPr lang="en-GB" sz="1800" b="1" dirty="0">
                <a:solidFill>
                  <a:schemeClr val="accent2"/>
                </a:solidFill>
                <a:effectLst/>
                <a:latin typeface="Times New Roman" panose="02020603050405020304" pitchFamily="18" charset="0"/>
                <a:cs typeface="Times New Roman" panose="02020603050405020304" pitchFamily="18" charset="0"/>
              </a:rPr>
              <a:t>(HIE-ISOLDE, SPES, SPIRAL2) </a:t>
            </a:r>
            <a:r>
              <a:rPr lang="ru-RU" sz="1800" b="1" dirty="0">
                <a:solidFill>
                  <a:schemeClr val="accent2"/>
                </a:solidFill>
                <a:effectLst/>
                <a:latin typeface="Times New Roman" panose="02020603050405020304" pitchFamily="18" charset="0"/>
                <a:cs typeface="Times New Roman" panose="02020603050405020304" pitchFamily="18" charset="0"/>
              </a:rPr>
              <a:t>планируется, что выходы радиоактивных ядер увеличатся </a:t>
            </a:r>
            <a:r>
              <a:rPr lang="ru-RU" sz="1800" b="1" dirty="0">
                <a:solidFill>
                  <a:srgbClr val="FF3300"/>
                </a:solidFill>
                <a:effectLst/>
                <a:latin typeface="Times New Roman" panose="02020603050405020304" pitchFamily="18" charset="0"/>
                <a:cs typeface="Times New Roman" panose="02020603050405020304" pitchFamily="18" charset="0"/>
              </a:rPr>
              <a:t>в 100 раз</a:t>
            </a:r>
            <a:r>
              <a:rPr lang="en-GB" sz="1800" b="1" dirty="0">
                <a:solidFill>
                  <a:schemeClr val="accent2"/>
                </a:solidFill>
                <a:effectLst/>
                <a:latin typeface="Times New Roman" panose="02020603050405020304" pitchFamily="18" charset="0"/>
                <a:cs typeface="Times New Roman" panose="02020603050405020304" pitchFamily="18" charset="0"/>
              </a:rPr>
              <a:t>. </a:t>
            </a:r>
            <a:r>
              <a:rPr lang="ru-RU" sz="1800" b="1" dirty="0">
                <a:solidFill>
                  <a:schemeClr val="accent2"/>
                </a:solidFill>
                <a:effectLst/>
                <a:latin typeface="Times New Roman" panose="02020603050405020304" pitchFamily="18" charset="0"/>
                <a:cs typeface="Times New Roman" panose="02020603050405020304" pitchFamily="18" charset="0"/>
              </a:rPr>
              <a:t>В качестве источника </a:t>
            </a:r>
            <a:r>
              <a:rPr lang="en-US" sz="1800" b="1" dirty="0">
                <a:solidFill>
                  <a:schemeClr val="accent2"/>
                </a:solidFill>
                <a:effectLst/>
                <a:latin typeface="Times New Roman" panose="02020603050405020304" pitchFamily="18" charset="0"/>
                <a:cs typeface="Times New Roman" panose="02020603050405020304" pitchFamily="18" charset="0"/>
              </a:rPr>
              <a:t>RIB </a:t>
            </a:r>
            <a:r>
              <a:rPr lang="ru-RU" sz="1800" b="1" dirty="0">
                <a:solidFill>
                  <a:schemeClr val="accent2"/>
                </a:solidFill>
                <a:effectLst/>
                <a:latin typeface="Times New Roman" panose="02020603050405020304" pitchFamily="18" charset="0"/>
                <a:cs typeface="Times New Roman" panose="02020603050405020304" pitchFamily="18" charset="0"/>
              </a:rPr>
              <a:t>будет использоваться </a:t>
            </a:r>
            <a:r>
              <a:rPr lang="ru-RU" b="1" dirty="0">
                <a:solidFill>
                  <a:schemeClr val="accent2"/>
                </a:solidFill>
                <a:effectLst/>
                <a:latin typeface="Times New Roman" panose="02020603050405020304" pitchFamily="18" charset="0"/>
                <a:cs typeface="Times New Roman" panose="02020603050405020304" pitchFamily="18" charset="0"/>
              </a:rPr>
              <a:t>к</a:t>
            </a:r>
            <a:r>
              <a:rPr lang="ru-RU" altLang="ru-RU" sz="1800" b="1" dirty="0">
                <a:solidFill>
                  <a:schemeClr val="accent2"/>
                </a:solidFill>
                <a:latin typeface="Times New Roman" panose="02020603050405020304" pitchFamily="18" charset="0"/>
                <a:cs typeface="Times New Roman" panose="02020603050405020304" pitchFamily="18" charset="0"/>
              </a:rPr>
              <a:t>арбид урана бомбардируемый </a:t>
            </a:r>
            <a:r>
              <a:rPr lang="ru-RU" altLang="ru-RU" sz="1800" b="1" dirty="0">
                <a:solidFill>
                  <a:srgbClr val="02A84C"/>
                </a:solidFill>
                <a:latin typeface="Times New Roman" panose="02020603050405020304" pitchFamily="18" charset="0"/>
                <a:cs typeface="Times New Roman" panose="02020603050405020304" pitchFamily="18" charset="0"/>
              </a:rPr>
              <a:t>потоком нейтронов</a:t>
            </a:r>
            <a:r>
              <a:rPr lang="ru-RU" altLang="ru-RU" sz="1800" b="1" dirty="0">
                <a:solidFill>
                  <a:schemeClr val="accent2"/>
                </a:solidFill>
                <a:latin typeface="Times New Roman" panose="02020603050405020304" pitchFamily="18" charset="0"/>
                <a:cs typeface="Times New Roman" panose="02020603050405020304" pitchFamily="18" charset="0"/>
              </a:rPr>
              <a:t>.</a:t>
            </a:r>
            <a:endParaRPr lang="en-GB"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C63B57-D2C4-665A-7AEF-FE26436C2D26}"/>
              </a:ext>
            </a:extLst>
          </p:cNvPr>
          <p:cNvSpPr txBox="1"/>
          <p:nvPr/>
        </p:nvSpPr>
        <p:spPr>
          <a:xfrm>
            <a:off x="2288479" y="136525"/>
            <a:ext cx="4572000" cy="584775"/>
          </a:xfrm>
          <a:prstGeom prst="rect">
            <a:avLst/>
          </a:prstGeom>
          <a:noFill/>
        </p:spPr>
        <p:txBody>
          <a:bodyPr wrap="square">
            <a:spAutoFit/>
          </a:bodyPr>
          <a:lstStyle/>
          <a:p>
            <a:pPr algn="ctr"/>
            <a:r>
              <a:rPr lang="en-GB" sz="3200" b="1" dirty="0">
                <a:solidFill>
                  <a:srgbClr val="FF0000"/>
                </a:solidFill>
                <a:effectLst/>
                <a:latin typeface="Times New Roman" panose="02020603050405020304" pitchFamily="18" charset="0"/>
                <a:cs typeface="Times New Roman" panose="02020603050405020304" pitchFamily="18" charset="0"/>
              </a:rPr>
              <a:t>European ISOL Project </a:t>
            </a:r>
            <a:endParaRPr lang="en-GB" sz="3200" b="1"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FD6B54E-D017-FFA1-B8D3-BC27D1015EF6}"/>
              </a:ext>
            </a:extLst>
          </p:cNvPr>
          <p:cNvSpPr>
            <a:spLocks noGrp="1"/>
          </p:cNvSpPr>
          <p:nvPr>
            <p:ph type="sldNum" sz="quarter" idx="12"/>
          </p:nvPr>
        </p:nvSpPr>
        <p:spPr/>
        <p:txBody>
          <a:bodyPr/>
          <a:lstStyle/>
          <a:p>
            <a:pPr>
              <a:defRPr/>
            </a:pPr>
            <a:fld id="{A035C65F-31C9-4B29-AE8C-A6F6B37CA7B9}" type="slidenum">
              <a:rPr lang="ru-RU" altLang="ru-RU" smtClean="0"/>
              <a:pPr>
                <a:defRPr/>
              </a:pPr>
              <a:t>37</a:t>
            </a:fld>
            <a:endParaRPr lang="ru-RU" altLang="ru-RU"/>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Заголовок 1"/>
          <p:cNvSpPr>
            <a:spLocks noGrp="1"/>
          </p:cNvSpPr>
          <p:nvPr>
            <p:ph type="title"/>
          </p:nvPr>
        </p:nvSpPr>
        <p:spPr>
          <a:xfrm>
            <a:off x="457200" y="0"/>
            <a:ext cx="8229600" cy="1219200"/>
          </a:xfrm>
        </p:spPr>
        <p:txBody>
          <a:bodyPr/>
          <a:lstStyle/>
          <a:p>
            <a:r>
              <a:rPr lang="en-GB" sz="3400" b="1" i="0" u="none" strike="noStrike" dirty="0">
                <a:solidFill>
                  <a:srgbClr val="FF0000"/>
                </a:solidFill>
                <a:effectLst/>
                <a:latin typeface="Times New Roman" panose="02020603050405020304" pitchFamily="18" charset="0"/>
                <a:cs typeface="Times New Roman" panose="02020603050405020304" pitchFamily="18" charset="0"/>
              </a:rPr>
              <a:t>DRIBs – The Dubna Radioactive Ion Beam accelerator complex (JINR)</a:t>
            </a:r>
            <a:endParaRPr lang="ru-RU" altLang="ru-RU" sz="3400" b="1" dirty="0">
              <a:solidFill>
                <a:srgbClr val="FF0000"/>
              </a:solidFill>
              <a:latin typeface="Times New Roman" panose="02020603050405020304" pitchFamily="18" charset="0"/>
              <a:cs typeface="Times New Roman" panose="02020603050405020304" pitchFamily="18" charset="0"/>
            </a:endParaRPr>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293" y="5493479"/>
            <a:ext cx="4189413" cy="1254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FA2C36AB-8290-80D0-BB5C-E601BC898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199"/>
            <a:ext cx="9144000" cy="4232831"/>
          </a:xfrm>
          <a:prstGeom prst="rect">
            <a:avLst/>
          </a:prstGeom>
        </p:spPr>
      </p:pic>
      <p:sp>
        <p:nvSpPr>
          <p:cNvPr id="5" name="Slide Number Placeholder 4">
            <a:extLst>
              <a:ext uri="{FF2B5EF4-FFF2-40B4-BE49-F238E27FC236}">
                <a16:creationId xmlns:a16="http://schemas.microsoft.com/office/drawing/2014/main" id="{CDD0F6CC-9303-4AFB-3182-097256C8AE2F}"/>
              </a:ext>
            </a:extLst>
          </p:cNvPr>
          <p:cNvSpPr>
            <a:spLocks noGrp="1"/>
          </p:cNvSpPr>
          <p:nvPr>
            <p:ph type="sldNum" sz="quarter" idx="12"/>
          </p:nvPr>
        </p:nvSpPr>
        <p:spPr/>
        <p:txBody>
          <a:bodyPr/>
          <a:lstStyle/>
          <a:p>
            <a:pPr>
              <a:defRPr/>
            </a:pPr>
            <a:fld id="{A035C65F-31C9-4B29-AE8C-A6F6B37CA7B9}" type="slidenum">
              <a:rPr lang="ru-RU" altLang="ru-RU" smtClean="0"/>
              <a:pPr>
                <a:defRPr/>
              </a:pPr>
              <a:t>38</a:t>
            </a:fld>
            <a:endParaRPr lang="ru-RU" altLang="ru-RU"/>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327025" y="274638"/>
            <a:ext cx="8458200" cy="1143000"/>
          </a:xfrm>
        </p:spPr>
        <p:txBody>
          <a:bodyPr/>
          <a:lstStyle/>
          <a:p>
            <a:r>
              <a:rPr lang="ru-RU" altLang="ru-RU" sz="3600" b="1" dirty="0">
                <a:solidFill>
                  <a:srgbClr val="FF0000"/>
                </a:solidFill>
                <a:latin typeface="Times New Roman" panose="02020603050405020304" pitchFamily="18" charset="0"/>
              </a:rPr>
              <a:t>Получение </a:t>
            </a:r>
            <a:r>
              <a:rPr lang="en-US" altLang="ru-RU" sz="3600" b="1" dirty="0">
                <a:solidFill>
                  <a:srgbClr val="FF0000"/>
                </a:solidFill>
                <a:latin typeface="Times New Roman" panose="02020603050405020304" pitchFamily="18" charset="0"/>
              </a:rPr>
              <a:t>RIB </a:t>
            </a:r>
            <a:r>
              <a:rPr lang="ru-RU" altLang="ru-RU" sz="3600" b="1" dirty="0">
                <a:solidFill>
                  <a:srgbClr val="FF0000"/>
                </a:solidFill>
                <a:latin typeface="Times New Roman" panose="02020603050405020304" pitchFamily="18" charset="0"/>
              </a:rPr>
              <a:t>при фотоделении урана</a:t>
            </a:r>
          </a:p>
        </p:txBody>
      </p:sp>
      <p:pic>
        <p:nvPicPr>
          <p:cNvPr id="34819" name="Picture 7" descr="RIBFi3Ta2"/>
          <p:cNvPicPr>
            <a:picLocks noGrp="1" noChangeAspect="1" noChangeArrowheads="1"/>
          </p:cNvPicPr>
          <p:nvPr>
            <p:ph sz="half" idx="1"/>
          </p:nvPr>
        </p:nvPicPr>
        <p:blipFill>
          <a:blip r:embed="rId2">
            <a:lum bright="-12000" contrast="18000"/>
            <a:extLst>
              <a:ext uri="{28A0092B-C50C-407E-A947-70E740481C1C}">
                <a14:useLocalDpi xmlns:a14="http://schemas.microsoft.com/office/drawing/2010/main" val="0"/>
              </a:ext>
            </a:extLst>
          </a:blip>
          <a:srcRect/>
          <a:stretch>
            <a:fillRect/>
          </a:stretch>
        </p:blipFill>
        <p:spPr>
          <a:xfrm>
            <a:off x="152400" y="2097247"/>
            <a:ext cx="3568525" cy="3465353"/>
          </a:xfrm>
        </p:spPr>
      </p:pic>
      <p:pic>
        <p:nvPicPr>
          <p:cNvPr id="34820" name="Picture 8" descr="RIBFig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741520" y="2097247"/>
            <a:ext cx="5311452" cy="3465353"/>
          </a:xfrm>
        </p:spPr>
      </p:pic>
      <p:sp>
        <p:nvSpPr>
          <p:cNvPr id="3" name="Oval 2">
            <a:extLst>
              <a:ext uri="{FF2B5EF4-FFF2-40B4-BE49-F238E27FC236}">
                <a16:creationId xmlns:a16="http://schemas.microsoft.com/office/drawing/2014/main" id="{D88716BA-9DCF-872E-8EF0-DFE3F229DCCE}"/>
              </a:ext>
            </a:extLst>
          </p:cNvPr>
          <p:cNvSpPr/>
          <p:nvPr/>
        </p:nvSpPr>
        <p:spPr>
          <a:xfrm>
            <a:off x="1143000" y="3352800"/>
            <a:ext cx="457200" cy="914400"/>
          </a:xfrm>
          <a:prstGeom prst="ellipse">
            <a:avLst/>
          </a:prstGeom>
          <a:noFill/>
          <a:ln>
            <a:solidFill>
              <a:srgbClr val="3399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5" name="Slide Number Placeholder 4">
            <a:extLst>
              <a:ext uri="{FF2B5EF4-FFF2-40B4-BE49-F238E27FC236}">
                <a16:creationId xmlns:a16="http://schemas.microsoft.com/office/drawing/2014/main" id="{B70915BA-B50E-98F1-EE47-3304B2D90EA5}"/>
              </a:ext>
            </a:extLst>
          </p:cNvPr>
          <p:cNvSpPr>
            <a:spLocks noGrp="1"/>
          </p:cNvSpPr>
          <p:nvPr>
            <p:ph type="sldNum" sz="quarter" idx="12"/>
          </p:nvPr>
        </p:nvSpPr>
        <p:spPr/>
        <p:txBody>
          <a:bodyPr/>
          <a:lstStyle/>
          <a:p>
            <a:pPr>
              <a:defRPr/>
            </a:pPr>
            <a:fld id="{B28E3972-E6F1-4323-B8EB-65E3A9A035F0}" type="slidenum">
              <a:rPr lang="ru-RU" altLang="ru-RU" smtClean="0"/>
              <a:pPr>
                <a:defRPr/>
              </a:pPr>
              <a:t>39</a:t>
            </a:fld>
            <a:endParaRPr lang="ru-RU" altLang="ru-R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8" name="Text Box 7"/>
          <p:cNvSpPr txBox="1">
            <a:spLocks noChangeArrowheads="1"/>
          </p:cNvSpPr>
          <p:nvPr/>
        </p:nvSpPr>
        <p:spPr bwMode="auto">
          <a:xfrm>
            <a:off x="1033463" y="3706813"/>
            <a:ext cx="1098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1600" b="1">
                <a:solidFill>
                  <a:schemeClr val="bg1"/>
                </a:solidFill>
              </a:rPr>
              <a:t>continent</a:t>
            </a:r>
          </a:p>
        </p:txBody>
      </p:sp>
      <p:sp>
        <p:nvSpPr>
          <p:cNvPr id="13317" name="Rectangle 135"/>
          <p:cNvSpPr>
            <a:spLocks noGrp="1" noChangeArrowheads="1"/>
          </p:cNvSpPr>
          <p:nvPr>
            <p:ph type="title"/>
          </p:nvPr>
        </p:nvSpPr>
        <p:spPr>
          <a:xfrm>
            <a:off x="457200" y="0"/>
            <a:ext cx="8229600" cy="838200"/>
          </a:xfrm>
        </p:spPr>
        <p:txBody>
          <a:bodyPr/>
          <a:lstStyle/>
          <a:p>
            <a:r>
              <a:rPr lang="ru-RU" altLang="ru-RU" sz="3600" b="1" dirty="0">
                <a:solidFill>
                  <a:srgbClr val="FF3300"/>
                </a:solidFill>
                <a:latin typeface="Times New Roman" panose="02020603050405020304" pitchFamily="18" charset="0"/>
              </a:rPr>
              <a:t>Сверхтяжёлые элементы</a:t>
            </a:r>
          </a:p>
        </p:txBody>
      </p:sp>
      <p:pic>
        <p:nvPicPr>
          <p:cNvPr id="1026" name="Picture 2" descr="The Limits of the Periodic Table 🔬 👩‍🔬 | OpenMind">
            <a:extLst>
              <a:ext uri="{FF2B5EF4-FFF2-40B4-BE49-F238E27FC236}">
                <a16:creationId xmlns:a16="http://schemas.microsoft.com/office/drawing/2014/main" id="{36CE9968-919C-8002-BE77-F3930BD92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499"/>
          <a:stretch/>
        </p:blipFill>
        <p:spPr bwMode="auto">
          <a:xfrm>
            <a:off x="451192" y="3811865"/>
            <a:ext cx="5076825" cy="30461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7D2F2E-F37B-8518-D13E-48182D465257}"/>
              </a:ext>
            </a:extLst>
          </p:cNvPr>
          <p:cNvSpPr txBox="1"/>
          <p:nvPr/>
        </p:nvSpPr>
        <p:spPr>
          <a:xfrm>
            <a:off x="5663548" y="1108304"/>
            <a:ext cx="3316705" cy="5078313"/>
          </a:xfrm>
          <a:prstGeom prst="rect">
            <a:avLst/>
          </a:prstGeom>
          <a:noFill/>
        </p:spPr>
        <p:txBody>
          <a:bodyPr wrap="square">
            <a:spAutoFit/>
          </a:bodyPr>
          <a:lstStyle/>
          <a:p>
            <a:r>
              <a:rPr lang="ru-RU" b="1" dirty="0">
                <a:latin typeface="Times New Roman" panose="02020603050405020304" pitchFamily="18" charset="0"/>
                <a:cs typeface="Times New Roman" panose="02020603050405020304" pitchFamily="18" charset="0"/>
              </a:rPr>
              <a:t>Учёные </a:t>
            </a:r>
            <a:r>
              <a:rPr lang="en-RU" b="1" dirty="0">
                <a:latin typeface="Times New Roman" panose="02020603050405020304" pitchFamily="18" charset="0"/>
                <a:cs typeface="Times New Roman" panose="02020603050405020304" pitchFamily="18" charset="0"/>
              </a:rPr>
              <a:t>стремятся пополнить таблицу элементов Менделеева, открывая все более тяжелые элементы и изучая их химические и физические свойства. </a:t>
            </a:r>
            <a:endParaRPr lang="ru-RU" b="1" dirty="0">
              <a:latin typeface="Times New Roman" panose="02020603050405020304" pitchFamily="18" charset="0"/>
              <a:cs typeface="Times New Roman" panose="02020603050405020304" pitchFamily="18" charset="0"/>
            </a:endParaRPr>
          </a:p>
          <a:p>
            <a:endParaRPr lang="ru-RU" b="1" dirty="0">
              <a:latin typeface="Times New Roman" panose="02020603050405020304" pitchFamily="18" charset="0"/>
              <a:cs typeface="Times New Roman" panose="02020603050405020304" pitchFamily="18" charset="0"/>
            </a:endParaRPr>
          </a:p>
          <a:p>
            <a:r>
              <a:rPr lang="en-RU" b="1" dirty="0">
                <a:latin typeface="Times New Roman" panose="02020603050405020304" pitchFamily="18" charset="0"/>
                <a:cs typeface="Times New Roman" panose="02020603050405020304" pitchFamily="18" charset="0"/>
              </a:rPr>
              <a:t>Радиоактивные </a:t>
            </a:r>
            <a:r>
              <a:rPr lang="ru-RU" b="1" dirty="0">
                <a:latin typeface="Times New Roman" panose="02020603050405020304" pitchFamily="18" charset="0"/>
                <a:cs typeface="Times New Roman" panose="02020603050405020304" pitchFamily="18" charset="0"/>
              </a:rPr>
              <a:t>пучки</a:t>
            </a:r>
            <a:r>
              <a:rPr lang="en-RU" b="1" dirty="0">
                <a:latin typeface="Times New Roman" panose="02020603050405020304" pitchFamily="18" charset="0"/>
                <a:cs typeface="Times New Roman" panose="02020603050405020304" pitchFamily="18" charset="0"/>
              </a:rPr>
              <a:t> высокой интенсивности приведут к </a:t>
            </a:r>
            <a:r>
              <a:rPr lang="ru-RU" b="1" dirty="0">
                <a:latin typeface="Times New Roman" panose="02020603050405020304" pitchFamily="18" charset="0"/>
                <a:cs typeface="Times New Roman" panose="02020603050405020304" pitchFamily="18" charset="0"/>
              </a:rPr>
              <a:t>синтезу</a:t>
            </a:r>
            <a:r>
              <a:rPr lang="en-RU" b="1" dirty="0">
                <a:latin typeface="Times New Roman" panose="02020603050405020304" pitchFamily="18" charset="0"/>
                <a:cs typeface="Times New Roman" panose="02020603050405020304" pitchFamily="18" charset="0"/>
              </a:rPr>
              <a:t> и изучению новых изотопов этих элементов и, возможно, к открытию неуловимых долгоживущих «магических» сверхтяжелых ядер, предсказанных </a:t>
            </a:r>
            <a:r>
              <a:rPr lang="ru-RU" b="1" dirty="0">
                <a:latin typeface="Times New Roman" panose="02020603050405020304" pitchFamily="18" charset="0"/>
                <a:cs typeface="Times New Roman" panose="02020603050405020304" pitchFamily="18" charset="0"/>
              </a:rPr>
              <a:t>в </a:t>
            </a:r>
            <a:r>
              <a:rPr lang="en-RU" b="1" dirty="0">
                <a:latin typeface="Times New Roman" panose="02020603050405020304" pitchFamily="18" charset="0"/>
                <a:cs typeface="Times New Roman" panose="02020603050405020304" pitchFamily="18" charset="0"/>
              </a:rPr>
              <a:t>семидесятых год</a:t>
            </a:r>
            <a:r>
              <a:rPr lang="ru-RU" b="1" dirty="0">
                <a:latin typeface="Times New Roman" panose="02020603050405020304" pitchFamily="18" charset="0"/>
                <a:cs typeface="Times New Roman" panose="02020603050405020304" pitchFamily="18" charset="0"/>
              </a:rPr>
              <a:t>ах </a:t>
            </a:r>
            <a:r>
              <a:rPr lang="en-US" b="1" dirty="0">
                <a:latin typeface="Times New Roman" panose="02020603050405020304" pitchFamily="18" charset="0"/>
                <a:cs typeface="Times New Roman" panose="02020603050405020304" pitchFamily="18" charset="0"/>
              </a:rPr>
              <a:t>XX </a:t>
            </a:r>
            <a:r>
              <a:rPr lang="ru-RU" b="1" dirty="0">
                <a:latin typeface="Times New Roman" panose="02020603050405020304" pitchFamily="18" charset="0"/>
                <a:cs typeface="Times New Roman" panose="02020603050405020304" pitchFamily="18" charset="0"/>
              </a:rPr>
              <a:t>века</a:t>
            </a:r>
            <a:r>
              <a:rPr lang="en-RU" b="1" dirty="0">
                <a:latin typeface="Times New Roman" panose="02020603050405020304" pitchFamily="18" charset="0"/>
                <a:cs typeface="Times New Roman" panose="02020603050405020304" pitchFamily="18" charset="0"/>
              </a:rPr>
              <a:t>, но так и не найденных.</a:t>
            </a:r>
          </a:p>
        </p:txBody>
      </p:sp>
      <p:sp>
        <p:nvSpPr>
          <p:cNvPr id="5" name="Slide Number Placeholder 4">
            <a:extLst>
              <a:ext uri="{FF2B5EF4-FFF2-40B4-BE49-F238E27FC236}">
                <a16:creationId xmlns:a16="http://schemas.microsoft.com/office/drawing/2014/main" id="{06A085DE-F560-B276-3C41-770B292773EE}"/>
              </a:ext>
            </a:extLst>
          </p:cNvPr>
          <p:cNvSpPr>
            <a:spLocks noGrp="1"/>
          </p:cNvSpPr>
          <p:nvPr>
            <p:ph type="sldNum" sz="quarter" idx="12"/>
          </p:nvPr>
        </p:nvSpPr>
        <p:spPr>
          <a:xfrm>
            <a:off x="6862695" y="6456722"/>
            <a:ext cx="2133600" cy="476250"/>
          </a:xfrm>
        </p:spPr>
        <p:txBody>
          <a:bodyPr/>
          <a:lstStyle/>
          <a:p>
            <a:pPr>
              <a:defRPr/>
            </a:pPr>
            <a:fld id="{A035C65F-31C9-4B29-AE8C-A6F6B37CA7B9}" type="slidenum">
              <a:rPr lang="ru-RU" altLang="ru-RU" smtClean="0"/>
              <a:pPr>
                <a:defRPr/>
              </a:pPr>
              <a:t>4</a:t>
            </a:fld>
            <a:endParaRPr lang="ru-RU" altLang="ru-RU" dirty="0"/>
          </a:p>
        </p:txBody>
      </p:sp>
      <p:pic>
        <p:nvPicPr>
          <p:cNvPr id="1030" name="Picture 6" descr="Chart of the nuclides; the domain of the heavy and superheavy elements....  | Download Scientific Diagram">
            <a:extLst>
              <a:ext uri="{FF2B5EF4-FFF2-40B4-BE49-F238E27FC236}">
                <a16:creationId xmlns:a16="http://schemas.microsoft.com/office/drawing/2014/main" id="{E3A16260-A21A-FBE3-314F-3877B4373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63" y="766058"/>
            <a:ext cx="5125537" cy="31963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r>
              <a:rPr lang="ru-RU" altLang="ru-RU" sz="3200" b="1" dirty="0">
                <a:solidFill>
                  <a:srgbClr val="FF0000"/>
                </a:solidFill>
                <a:latin typeface="Times New Roman" panose="02020603050405020304" pitchFamily="18" charset="0"/>
              </a:rPr>
              <a:t>Метод </a:t>
            </a:r>
            <a:r>
              <a:rPr lang="en-US" altLang="ru-RU" sz="3200" b="1" dirty="0">
                <a:solidFill>
                  <a:srgbClr val="FF0000"/>
                </a:solidFill>
                <a:latin typeface="Times New Roman" panose="02020603050405020304" pitchFamily="18" charset="0"/>
              </a:rPr>
              <a:t>In-flight</a:t>
            </a:r>
            <a:r>
              <a:rPr lang="ru-RU" altLang="ru-RU" sz="3200" b="1" dirty="0">
                <a:solidFill>
                  <a:srgbClr val="FF0000"/>
                </a:solidFill>
                <a:latin typeface="Times New Roman" panose="02020603050405020304" pitchFamily="18" charset="0"/>
              </a:rPr>
              <a:t> (фрагментация ускоренных ионов на мишени)</a:t>
            </a:r>
          </a:p>
        </p:txBody>
      </p:sp>
      <p:sp>
        <p:nvSpPr>
          <p:cNvPr id="4" name="TextBox 3">
            <a:extLst>
              <a:ext uri="{FF2B5EF4-FFF2-40B4-BE49-F238E27FC236}">
                <a16:creationId xmlns:a16="http://schemas.microsoft.com/office/drawing/2014/main" id="{6F6231D2-F4F8-A085-105F-81C4517926FF}"/>
              </a:ext>
            </a:extLst>
          </p:cNvPr>
          <p:cNvSpPr txBox="1"/>
          <p:nvPr/>
        </p:nvSpPr>
        <p:spPr>
          <a:xfrm>
            <a:off x="0" y="4549676"/>
            <a:ext cx="9144000"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ru-RU" sz="1600" b="1" i="0" u="none" strike="noStrike" dirty="0">
                <a:effectLst/>
                <a:latin typeface="Times New Roman" panose="02020603050405020304" pitchFamily="18" charset="0"/>
                <a:cs typeface="Times New Roman" panose="02020603050405020304" pitchFamily="18" charset="0"/>
              </a:rPr>
              <a:t>Первичный пучок имеет энергию от 50 МэВ/нуклон до 1 ГэВ/нуклон. Радиоактивные осколки-фрагменты, образующиеся в результате столкновений, летят преимущественно вперед по направлению падающей частицы со скоростями ~0.9 - 1.0 от скорости падающей частицы. </a:t>
            </a:r>
          </a:p>
          <a:p>
            <a:pPr marL="285750" indent="-285750">
              <a:buFont typeface="Arial" panose="020B0604020202020204" pitchFamily="34" charset="0"/>
              <a:buChar char="•"/>
            </a:pPr>
            <a:r>
              <a:rPr lang="ru-RU" sz="1600" b="1" i="0" u="none" strike="noStrike" dirty="0">
                <a:effectLst/>
                <a:latin typeface="Times New Roman" panose="02020603050405020304" pitchFamily="18" charset="0"/>
                <a:cs typeface="Times New Roman" panose="02020603050405020304" pitchFamily="18" charset="0"/>
              </a:rPr>
              <a:t>Несмотря на то, что для получения радиоактивных пучков в этом методе используются </a:t>
            </a:r>
            <a:r>
              <a:rPr lang="ru-RU" sz="1600" b="1" i="0" u="none" strike="noStrike" dirty="0">
                <a:solidFill>
                  <a:srgbClr val="FF0000"/>
                </a:solidFill>
                <a:effectLst/>
                <a:latin typeface="Times New Roman" panose="02020603050405020304" pitchFamily="18" charset="0"/>
                <a:cs typeface="Times New Roman" panose="02020603050405020304" pitchFamily="18" charset="0"/>
              </a:rPr>
              <a:t>тонкие мишени</a:t>
            </a:r>
            <a:r>
              <a:rPr lang="ru-RU" sz="1600" b="1" i="0" u="none" strike="noStrike" dirty="0">
                <a:effectLst/>
                <a:latin typeface="Times New Roman" panose="02020603050405020304" pitchFamily="18" charset="0"/>
                <a:cs typeface="Times New Roman" panose="02020603050405020304" pitchFamily="18" charset="0"/>
              </a:rPr>
              <a:t>, их интенсивность для короткоживущих изотопов может превосходить интенсивность пучков, полученных методом </a:t>
            </a:r>
            <a:r>
              <a:rPr lang="en-GB" sz="1600" b="1" i="0" u="none" strike="noStrike" dirty="0">
                <a:effectLst/>
                <a:latin typeface="Times New Roman" panose="02020603050405020304" pitchFamily="18" charset="0"/>
                <a:cs typeface="Times New Roman" panose="02020603050405020304" pitchFamily="18" charset="0"/>
              </a:rPr>
              <a:t>ISOL.</a:t>
            </a:r>
            <a:endParaRPr lang="ru-RU" sz="1600" b="1" i="0"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600" b="1" i="0" u="none" strike="noStrike" dirty="0">
                <a:effectLst/>
                <a:latin typeface="Times New Roman" panose="02020603050405020304" pitchFamily="18" charset="0"/>
                <a:cs typeface="Times New Roman" panose="02020603050405020304" pitchFamily="18" charset="0"/>
              </a:rPr>
              <a:t>Использование накопительного кольца с электронным охлаждением позволяет существенно повысить точность экспериментов.</a:t>
            </a:r>
            <a:endParaRPr lang="en-RU" sz="1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8959B12-EBA8-A0DD-E5AA-5B460C9BA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0480"/>
            <a:ext cx="4886219" cy="2688018"/>
          </a:xfrm>
          <a:prstGeom prst="rect">
            <a:avLst/>
          </a:prstGeom>
        </p:spPr>
      </p:pic>
      <p:sp>
        <p:nvSpPr>
          <p:cNvPr id="8" name="TextBox 7">
            <a:extLst>
              <a:ext uri="{FF2B5EF4-FFF2-40B4-BE49-F238E27FC236}">
                <a16:creationId xmlns:a16="http://schemas.microsoft.com/office/drawing/2014/main" id="{AF2188B8-2576-5D07-CB29-68F2109306BA}"/>
              </a:ext>
            </a:extLst>
          </p:cNvPr>
          <p:cNvSpPr txBox="1"/>
          <p:nvPr/>
        </p:nvSpPr>
        <p:spPr>
          <a:xfrm>
            <a:off x="4724400" y="1426782"/>
            <a:ext cx="4343400" cy="2862322"/>
          </a:xfrm>
          <a:prstGeom prst="rect">
            <a:avLst/>
          </a:prstGeom>
          <a:noFill/>
        </p:spPr>
        <p:txBody>
          <a:bodyPr wrap="square">
            <a:spAutoFit/>
          </a:bodyPr>
          <a:lstStyle/>
          <a:p>
            <a:pPr marL="285750" indent="-285750">
              <a:buFont typeface="Arial" panose="020B0604020202020204" pitchFamily="34" charset="0"/>
              <a:buChar char="•"/>
            </a:pPr>
            <a:r>
              <a:rPr lang="ru-RU" b="1" i="0" u="none" strike="noStrike" dirty="0">
                <a:solidFill>
                  <a:schemeClr val="accent2"/>
                </a:solidFill>
                <a:effectLst/>
                <a:latin typeface="Times New Roman" panose="02020603050405020304" pitchFamily="18" charset="0"/>
                <a:cs typeface="Times New Roman" panose="02020603050405020304" pitchFamily="18" charset="0"/>
              </a:rPr>
              <a:t>Оптимален для получения вторичных пучков </a:t>
            </a:r>
            <a:r>
              <a:rPr lang="ru-RU" b="1" i="0" u="none" strike="noStrike" dirty="0">
                <a:solidFill>
                  <a:srgbClr val="FF0000"/>
                </a:solidFill>
                <a:effectLst/>
                <a:latin typeface="Times New Roman" panose="02020603050405020304" pitchFamily="18" charset="0"/>
                <a:cs typeface="Times New Roman" panose="02020603050405020304" pitchFamily="18" charset="0"/>
              </a:rPr>
              <a:t>короткоживущих изотопов со временем жизни от 100</a:t>
            </a:r>
            <a:r>
              <a:rPr lang="en-US" b="1" i="0" u="none" strike="noStrike" dirty="0">
                <a:solidFill>
                  <a:srgbClr val="FF0000"/>
                </a:solidFill>
                <a:effectLst/>
                <a:latin typeface="Times New Roman" panose="02020603050405020304" pitchFamily="18" charset="0"/>
                <a:cs typeface="Times New Roman" panose="02020603050405020304" pitchFamily="18" charset="0"/>
              </a:rPr>
              <a:t> </a:t>
            </a:r>
            <a:r>
              <a:rPr lang="ru-RU" b="1" i="0" u="none" strike="noStrike" dirty="0" err="1">
                <a:solidFill>
                  <a:srgbClr val="FF0000"/>
                </a:solidFill>
                <a:effectLst/>
                <a:latin typeface="Times New Roman" panose="02020603050405020304" pitchFamily="18" charset="0"/>
                <a:cs typeface="Times New Roman" panose="02020603050405020304" pitchFamily="18" charset="0"/>
              </a:rPr>
              <a:t>нс</a:t>
            </a:r>
            <a:r>
              <a:rPr lang="ru-RU" b="1" i="0" u="none" strike="noStrike" dirty="0">
                <a:solidFill>
                  <a:schemeClr val="accent2"/>
                </a:solidFill>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ru-RU" b="1" dirty="0">
                <a:solidFill>
                  <a:schemeClr val="accent2"/>
                </a:solidFill>
                <a:latin typeface="Times New Roman" panose="02020603050405020304" pitchFamily="18" charset="0"/>
                <a:cs typeface="Times New Roman" panose="02020603050405020304" pitchFamily="18" charset="0"/>
              </a:rPr>
              <a:t>П</a:t>
            </a:r>
            <a:r>
              <a:rPr lang="ru-RU" b="1" i="0" u="none" strike="noStrike" dirty="0">
                <a:solidFill>
                  <a:schemeClr val="accent2"/>
                </a:solidFill>
                <a:effectLst/>
                <a:latin typeface="Times New Roman" panose="02020603050405020304" pitchFamily="18" charset="0"/>
                <a:cs typeface="Times New Roman" panose="02020603050405020304" pitchFamily="18" charset="0"/>
              </a:rPr>
              <a:t>учки радиоактивных ядер получаются в столкновениях тяжелой заряженной частицы с легким ядром мишени и последующей </a:t>
            </a:r>
            <a:r>
              <a:rPr lang="ru-RU" b="1" i="0" u="none" strike="noStrike" dirty="0">
                <a:solidFill>
                  <a:srgbClr val="FF0000"/>
                </a:solidFill>
                <a:effectLst/>
                <a:latin typeface="Times New Roman" panose="02020603050405020304" pitchFamily="18" charset="0"/>
                <a:cs typeface="Times New Roman" panose="02020603050405020304" pitchFamily="18" charset="0"/>
              </a:rPr>
              <a:t>сепарацией</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продуктов фрагментации по </a:t>
            </a:r>
            <a:r>
              <a:rPr lang="en-US" b="1" dirty="0">
                <a:solidFill>
                  <a:schemeClr val="accent2"/>
                </a:solidFill>
                <a:latin typeface="Times New Roman" panose="02020603050405020304" pitchFamily="18" charset="0"/>
                <a:cs typeface="Times New Roman" panose="02020603050405020304" pitchFamily="18" charset="0"/>
              </a:rPr>
              <a:t>A, Z </a:t>
            </a:r>
            <a:r>
              <a:rPr lang="ru-RU" b="1" dirty="0">
                <a:solidFill>
                  <a:schemeClr val="accent2"/>
                </a:solidFill>
                <a:latin typeface="Times New Roman" panose="02020603050405020304" pitchFamily="18" charset="0"/>
                <a:cs typeface="Times New Roman" panose="02020603050405020304" pitchFamily="18" charset="0"/>
              </a:rPr>
              <a:t>и </a:t>
            </a:r>
            <a:r>
              <a:rPr lang="en-US" b="1" dirty="0">
                <a:solidFill>
                  <a:schemeClr val="accent2"/>
                </a:solidFill>
                <a:latin typeface="Times New Roman" panose="02020603050405020304" pitchFamily="18" charset="0"/>
                <a:cs typeface="Times New Roman" panose="02020603050405020304" pitchFamily="18" charset="0"/>
              </a:rPr>
              <a:t>E</a:t>
            </a:r>
            <a:r>
              <a:rPr lang="ru-RU" b="1" i="0" u="none" strike="noStrike" dirty="0">
                <a:solidFill>
                  <a:schemeClr val="accent2"/>
                </a:solidFill>
                <a:effectLst/>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45648D4C-B732-0FC0-6FFE-EE8669969CF0}"/>
              </a:ext>
            </a:extLst>
          </p:cNvPr>
          <p:cNvSpPr txBox="1"/>
          <p:nvPr/>
        </p:nvSpPr>
        <p:spPr>
          <a:xfrm>
            <a:off x="2581931" y="2752824"/>
            <a:ext cx="2142469" cy="461665"/>
          </a:xfrm>
          <a:prstGeom prst="rect">
            <a:avLst/>
          </a:prstGeom>
          <a:noFill/>
        </p:spPr>
        <p:txBody>
          <a:bodyPr wrap="square">
            <a:spAutoFit/>
          </a:bodyPr>
          <a:lstStyle/>
          <a:p>
            <a:r>
              <a:rPr lang="en-GB" sz="1200" b="1" dirty="0">
                <a:solidFill>
                  <a:srgbClr val="7030A0"/>
                </a:solidFill>
                <a:effectLst/>
                <a:latin typeface="Times New Roman" panose="02020603050405020304" pitchFamily="18" charset="0"/>
                <a:cs typeface="Times New Roman" panose="02020603050405020304" pitchFamily="18" charset="0"/>
              </a:rPr>
              <a:t>In degrader the energy losses depends of the atomic mass </a:t>
            </a:r>
            <a:endParaRPr lang="en-GB" sz="1200" b="1" dirty="0">
              <a:solidFill>
                <a:srgbClr val="7030A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5E143A6-F871-04A5-203C-CE8F121B59AA}"/>
              </a:ext>
            </a:extLst>
          </p:cNvPr>
          <p:cNvSpPr>
            <a:spLocks noGrp="1"/>
          </p:cNvSpPr>
          <p:nvPr>
            <p:ph type="sldNum" sz="quarter" idx="12"/>
          </p:nvPr>
        </p:nvSpPr>
        <p:spPr>
          <a:xfrm>
            <a:off x="6939742" y="6477000"/>
            <a:ext cx="2133600" cy="476250"/>
          </a:xfrm>
        </p:spPr>
        <p:txBody>
          <a:bodyPr/>
          <a:lstStyle/>
          <a:p>
            <a:pPr>
              <a:defRPr/>
            </a:pPr>
            <a:fld id="{A035C65F-31C9-4B29-AE8C-A6F6B37CA7B9}" type="slidenum">
              <a:rPr lang="ru-RU" altLang="ru-RU" smtClean="0"/>
              <a:pPr>
                <a:defRPr/>
              </a:pPr>
              <a:t>40</a:t>
            </a:fld>
            <a:endParaRPr lang="ru-RU" altLang="ru-RU" dirty="0"/>
          </a:p>
        </p:txBody>
      </p:sp>
      <p:pic>
        <p:nvPicPr>
          <p:cNvPr id="3" name="Picture 2">
            <a:extLst>
              <a:ext uri="{FF2B5EF4-FFF2-40B4-BE49-F238E27FC236}">
                <a16:creationId xmlns:a16="http://schemas.microsoft.com/office/drawing/2014/main" id="{E07B605C-C89A-4EFC-1780-D638B808B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55901"/>
            <a:ext cx="1165860" cy="571500"/>
          </a:xfrm>
          <a:prstGeom prst="rect">
            <a:avLst/>
          </a:prstGeom>
        </p:spPr>
      </p:pic>
    </p:spTree>
    <p:extLst>
      <p:ext uri="{BB962C8B-B14F-4D97-AF65-F5344CB8AC3E}">
        <p14:creationId xmlns:p14="http://schemas.microsoft.com/office/powerpoint/2010/main" val="46072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76200"/>
            <a:ext cx="8229600" cy="762000"/>
          </a:xfrm>
        </p:spPr>
        <p:txBody>
          <a:bodyPr/>
          <a:lstStyle/>
          <a:p>
            <a:r>
              <a:rPr lang="en-GB" sz="2200" b="1" i="0" u="none" strike="noStrike" dirty="0">
                <a:solidFill>
                  <a:srgbClr val="FF3300"/>
                </a:solidFill>
                <a:effectLst/>
                <a:latin typeface="Times New Roman" panose="02020603050405020304" pitchFamily="18" charset="0"/>
                <a:cs typeface="Times New Roman" panose="02020603050405020304" pitchFamily="18" charset="0"/>
              </a:rPr>
              <a:t>NSCL – National Superconducting Cyclotron Laboratory,</a:t>
            </a:r>
            <a:br>
              <a:rPr lang="en-GB" sz="2200" b="1" i="0" u="none" strike="noStrike" dirty="0">
                <a:solidFill>
                  <a:srgbClr val="FF3300"/>
                </a:solidFill>
                <a:effectLst/>
                <a:latin typeface="Times New Roman" panose="02020603050405020304" pitchFamily="18" charset="0"/>
                <a:cs typeface="Times New Roman" panose="02020603050405020304" pitchFamily="18" charset="0"/>
              </a:rPr>
            </a:br>
            <a:r>
              <a:rPr lang="en-US" altLang="ru-RU" sz="2200" b="1" dirty="0">
                <a:solidFill>
                  <a:srgbClr val="FF3300"/>
                </a:solidFill>
                <a:latin typeface="Times New Roman" panose="02020603050405020304" pitchFamily="18" charset="0"/>
                <a:cs typeface="Times New Roman" panose="02020603050405020304" pitchFamily="18" charset="0"/>
              </a:rPr>
              <a:t>Michigan State University (USA)</a:t>
            </a:r>
            <a:endParaRPr lang="ru-RU" altLang="ru-RU" sz="2200" b="1" dirty="0">
              <a:solidFill>
                <a:srgbClr val="FF3300"/>
              </a:solidFill>
              <a:latin typeface="Times New Roman" panose="02020603050405020304" pitchFamily="18" charset="0"/>
              <a:cs typeface="Times New Roman" panose="02020603050405020304" pitchFamily="18" charset="0"/>
            </a:endParaRPr>
          </a:p>
        </p:txBody>
      </p:sp>
      <p:pic>
        <p:nvPicPr>
          <p:cNvPr id="36867" name="Picture 2"/>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457200" y="1430519"/>
            <a:ext cx="8227166" cy="342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929187"/>
            <a:ext cx="83534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110FBAC6-68D3-BBF0-48D3-EDDA357C10BB}"/>
              </a:ext>
            </a:extLst>
          </p:cNvPr>
          <p:cNvSpPr txBox="1"/>
          <p:nvPr/>
        </p:nvSpPr>
        <p:spPr>
          <a:xfrm>
            <a:off x="0" y="838200"/>
            <a:ext cx="9144000" cy="523220"/>
          </a:xfrm>
          <a:prstGeom prst="rect">
            <a:avLst/>
          </a:prstGeom>
          <a:noFill/>
        </p:spPr>
        <p:txBody>
          <a:bodyPr wrap="square">
            <a:spAutoFit/>
          </a:bodyPr>
          <a:lstStyle/>
          <a:p>
            <a:pPr algn="ct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Образующиеся </a:t>
            </a:r>
            <a:r>
              <a:rPr lang="ru-RU" sz="1400" b="1" i="0" u="none" strike="noStrike" dirty="0">
                <a:solidFill>
                  <a:srgbClr val="02A84C"/>
                </a:solidFill>
                <a:effectLst/>
                <a:latin typeface="Times New Roman" panose="02020603050405020304" pitchFamily="18" charset="0"/>
                <a:cs typeface="Times New Roman" panose="02020603050405020304" pitchFamily="18" charset="0"/>
              </a:rPr>
              <a:t>в реакциях фрагментации</a:t>
            </a: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 радиоактивные ядра разделяются во фрагмент-сепараторе </a:t>
            </a:r>
            <a:r>
              <a:rPr lang="en-GB" sz="1400" b="1" i="0" u="none" strike="noStrike" dirty="0">
                <a:solidFill>
                  <a:schemeClr val="accent2"/>
                </a:solidFill>
                <a:effectLst/>
                <a:latin typeface="Times New Roman" panose="02020603050405020304" pitchFamily="18" charset="0"/>
                <a:cs typeface="Times New Roman" panose="02020603050405020304" pitchFamily="18" charset="0"/>
              </a:rPr>
              <a:t>A1900. </a:t>
            </a:r>
            <a:r>
              <a:rPr lang="ru-RU" sz="1400" b="1" dirty="0">
                <a:solidFill>
                  <a:schemeClr val="accent2"/>
                </a:solidFill>
                <a:latin typeface="Times New Roman" panose="02020603050405020304" pitchFamily="18" charset="0"/>
                <a:cs typeface="Times New Roman" panose="02020603050405020304" pitchFamily="18" charset="0"/>
              </a:rPr>
              <a:t>Сепаратор </a:t>
            </a: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позволяет выделить 1 "нужное" ядро из 10</a:t>
            </a:r>
            <a:r>
              <a:rPr lang="ru-RU" sz="1400" b="1" i="0" u="none" strike="noStrike" baseline="30000" dirty="0">
                <a:solidFill>
                  <a:schemeClr val="accent2"/>
                </a:solidFill>
                <a:effectLst/>
                <a:latin typeface="Times New Roman" panose="02020603050405020304" pitchFamily="18" charset="0"/>
                <a:cs typeface="Times New Roman" panose="02020603050405020304" pitchFamily="18" charset="0"/>
              </a:rPr>
              <a:t>18</a:t>
            </a: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 других продуктов реакций.</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2B650E-E4C9-8087-FA3E-A208737388A9}"/>
              </a:ext>
            </a:extLst>
          </p:cNvPr>
          <p:cNvSpPr>
            <a:spLocks noGrp="1"/>
          </p:cNvSpPr>
          <p:nvPr>
            <p:ph type="sldNum" sz="quarter" idx="12"/>
          </p:nvPr>
        </p:nvSpPr>
        <p:spPr>
          <a:xfrm>
            <a:off x="7010400" y="6417511"/>
            <a:ext cx="2133600" cy="476250"/>
          </a:xfrm>
        </p:spPr>
        <p:txBody>
          <a:bodyPr/>
          <a:lstStyle/>
          <a:p>
            <a:pPr>
              <a:defRPr/>
            </a:pPr>
            <a:fld id="{A035C65F-31C9-4B29-AE8C-A6F6B37CA7B9}" type="slidenum">
              <a:rPr lang="ru-RU" altLang="ru-RU" smtClean="0"/>
              <a:pPr>
                <a:defRPr/>
              </a:pPr>
              <a:t>41</a:t>
            </a:fld>
            <a:endParaRPr lang="ru-RU" altLang="ru-RU"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wipe(down)">
                                      <p:cBhvr>
                                        <p:cTn id="7" dur="5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EA8B56-5995-7352-EC46-9E86BDF75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050" y="381000"/>
            <a:ext cx="7073900" cy="6096000"/>
          </a:xfrm>
          <a:prstGeom prst="rect">
            <a:avLst/>
          </a:prstGeom>
        </p:spPr>
      </p:pic>
      <p:sp>
        <p:nvSpPr>
          <p:cNvPr id="3" name="Slide Number Placeholder 2">
            <a:extLst>
              <a:ext uri="{FF2B5EF4-FFF2-40B4-BE49-F238E27FC236}">
                <a16:creationId xmlns:a16="http://schemas.microsoft.com/office/drawing/2014/main" id="{8F497DEB-7587-60C3-B65E-321ACFBBF27F}"/>
              </a:ext>
            </a:extLst>
          </p:cNvPr>
          <p:cNvSpPr>
            <a:spLocks noGrp="1"/>
          </p:cNvSpPr>
          <p:nvPr>
            <p:ph type="sldNum" sz="quarter" idx="12"/>
          </p:nvPr>
        </p:nvSpPr>
        <p:spPr/>
        <p:txBody>
          <a:bodyPr/>
          <a:lstStyle/>
          <a:p>
            <a:pPr>
              <a:defRPr/>
            </a:pPr>
            <a:fld id="{A035C65F-31C9-4B29-AE8C-A6F6B37CA7B9}" type="slidenum">
              <a:rPr lang="ru-RU" altLang="ru-RU" smtClean="0"/>
              <a:pPr>
                <a:defRPr/>
              </a:pPr>
              <a:t>42</a:t>
            </a:fld>
            <a:endParaRPr lang="ru-RU" altLang="ru-RU"/>
          </a:p>
        </p:txBody>
      </p:sp>
    </p:spTree>
    <p:extLst>
      <p:ext uri="{BB962C8B-B14F-4D97-AF65-F5344CB8AC3E}">
        <p14:creationId xmlns:p14="http://schemas.microsoft.com/office/powerpoint/2010/main" val="3231423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ichigan Builds up to Rare Isotope Beams - Berkeley Lab – Berkeley Lab News  Center">
            <a:extLst>
              <a:ext uri="{FF2B5EF4-FFF2-40B4-BE49-F238E27FC236}">
                <a16:creationId xmlns:a16="http://schemas.microsoft.com/office/drawing/2014/main" id="{8BB8A090-6B86-A7E7-BF3E-FA8A5B56A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9144000" cy="5514975"/>
          </a:xfrm>
          <a:prstGeom prst="rect">
            <a:avLst/>
          </a:prstGeom>
          <a:noFill/>
          <a:extLst>
            <a:ext uri="{909E8E84-426E-40DD-AFC4-6F175D3DCCD1}">
              <a14:hiddenFill xmlns:a14="http://schemas.microsoft.com/office/drawing/2010/main">
                <a:solidFill>
                  <a:srgbClr val="FFFFFF"/>
                </a:solidFill>
              </a14:hiddenFill>
            </a:ext>
          </a:extLst>
        </p:spPr>
      </p:pic>
      <p:sp>
        <p:nvSpPr>
          <p:cNvPr id="38916" name="TextBox 3"/>
          <p:cNvSpPr txBox="1">
            <a:spLocks noChangeArrowheads="1"/>
          </p:cNvSpPr>
          <p:nvPr/>
        </p:nvSpPr>
        <p:spPr bwMode="auto">
          <a:xfrm>
            <a:off x="1051718" y="6418733"/>
            <a:ext cx="7040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800" b="1" dirty="0">
                <a:solidFill>
                  <a:srgbClr val="FF0000"/>
                </a:solidFill>
                <a:latin typeface="Times New Roman" panose="02020603050405020304" pitchFamily="18" charset="0"/>
                <a:cs typeface="Times New Roman" panose="02020603050405020304" pitchFamily="18" charset="0"/>
              </a:rPr>
              <a:t>Мощность пучка: 400 кВт; протоны – 600 МэВ; уран – 200 МэВ/А</a:t>
            </a:r>
          </a:p>
        </p:txBody>
      </p:sp>
      <p:sp>
        <p:nvSpPr>
          <p:cNvPr id="4" name="Заголовок 1">
            <a:extLst>
              <a:ext uri="{FF2B5EF4-FFF2-40B4-BE49-F238E27FC236}">
                <a16:creationId xmlns:a16="http://schemas.microsoft.com/office/drawing/2014/main" id="{1F798A4E-C9E6-BA21-F4EB-0D661F7731F3}"/>
              </a:ext>
            </a:extLst>
          </p:cNvPr>
          <p:cNvSpPr>
            <a:spLocks noGrp="1"/>
          </p:cNvSpPr>
          <p:nvPr>
            <p:ph type="title"/>
          </p:nvPr>
        </p:nvSpPr>
        <p:spPr>
          <a:xfrm>
            <a:off x="457200" y="76200"/>
            <a:ext cx="8229600" cy="762000"/>
          </a:xfrm>
        </p:spPr>
        <p:txBody>
          <a:bodyPr/>
          <a:lstStyle/>
          <a:p>
            <a:r>
              <a:rPr lang="en-GB" sz="2200" b="1" i="0" u="none" strike="noStrike" dirty="0">
                <a:solidFill>
                  <a:srgbClr val="FF0000"/>
                </a:solidFill>
                <a:effectLst/>
                <a:latin typeface="Times New Roman" panose="02020603050405020304" pitchFamily="18" charset="0"/>
                <a:cs typeface="Times New Roman" panose="02020603050405020304" pitchFamily="18" charset="0"/>
              </a:rPr>
              <a:t>FRIB – The Facility for Rare Isotope Beams,</a:t>
            </a:r>
            <a:br>
              <a:rPr lang="en-GB" sz="2200" b="1" i="0" u="none" strike="noStrike" dirty="0">
                <a:solidFill>
                  <a:srgbClr val="FF0000"/>
                </a:solidFill>
                <a:effectLst/>
                <a:latin typeface="Times New Roman" panose="02020603050405020304" pitchFamily="18" charset="0"/>
                <a:cs typeface="Times New Roman" panose="02020603050405020304" pitchFamily="18" charset="0"/>
              </a:rPr>
            </a:br>
            <a:r>
              <a:rPr lang="en-GB" sz="2200" b="1" i="0" u="none" strike="noStrike" dirty="0">
                <a:solidFill>
                  <a:srgbClr val="FF0000"/>
                </a:solidFill>
                <a:effectLst/>
                <a:latin typeface="Times New Roman" panose="02020603050405020304" pitchFamily="18" charset="0"/>
                <a:cs typeface="Times New Roman" panose="02020603050405020304" pitchFamily="18" charset="0"/>
              </a:rPr>
              <a:t>2022, </a:t>
            </a:r>
            <a:r>
              <a:rPr lang="en-US" altLang="ru-RU" sz="2200" b="1" dirty="0">
                <a:solidFill>
                  <a:srgbClr val="FF0000"/>
                </a:solidFill>
                <a:latin typeface="Times New Roman" panose="02020603050405020304" pitchFamily="18" charset="0"/>
                <a:cs typeface="Times New Roman" panose="02020603050405020304" pitchFamily="18" charset="0"/>
              </a:rPr>
              <a:t>Michigan State University (USA)</a:t>
            </a:r>
            <a:endParaRPr lang="ru-RU" altLang="ru-RU" sz="2200" b="1" dirty="0">
              <a:solidFill>
                <a:srgbClr val="FF0000"/>
              </a:solidFill>
              <a:latin typeface="Times New Roman" panose="02020603050405020304" pitchFamily="18" charset="0"/>
              <a:cs typeface="Times New Roman" panose="02020603050405020304" pitchFamily="18" charset="0"/>
            </a:endParaRPr>
          </a:p>
        </p:txBody>
      </p:sp>
      <p:pic>
        <p:nvPicPr>
          <p:cNvPr id="4100" name="Picture 4">
            <a:extLst>
              <a:ext uri="{FF2B5EF4-FFF2-40B4-BE49-F238E27FC236}">
                <a16:creationId xmlns:a16="http://schemas.microsoft.com/office/drawing/2014/main" id="{0EF911DC-9B91-923F-C328-27BB21189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447" y="3009385"/>
            <a:ext cx="2192353" cy="14864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defined">
            <a:extLst>
              <a:ext uri="{FF2B5EF4-FFF2-40B4-BE49-F238E27FC236}">
                <a16:creationId xmlns:a16="http://schemas.microsoft.com/office/drawing/2014/main" id="{6C947A69-EE49-BCDD-7BE2-D4B73EED0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911216"/>
            <a:ext cx="1896344" cy="12668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71348-D36F-4519-A58E-4A7FAE2CB952}"/>
              </a:ext>
            </a:extLst>
          </p:cNvPr>
          <p:cNvSpPr txBox="1"/>
          <p:nvPr/>
        </p:nvSpPr>
        <p:spPr>
          <a:xfrm>
            <a:off x="228600" y="1016062"/>
            <a:ext cx="5334000" cy="523220"/>
          </a:xfrm>
          <a:prstGeom prst="rect">
            <a:avLst/>
          </a:prstGeom>
          <a:noFill/>
        </p:spPr>
        <p:txBody>
          <a:bodyPr wrap="square">
            <a:spAutoFit/>
          </a:bodyPr>
          <a:lstStyle/>
          <a:p>
            <a:pPr algn="ctr"/>
            <a:r>
              <a:rPr lang="ru-RU" sz="1400" b="1" dirty="0">
                <a:solidFill>
                  <a:schemeClr val="accent2"/>
                </a:solidFill>
                <a:latin typeface="Times New Roman" panose="02020603050405020304" pitchFamily="18" charset="0"/>
                <a:cs typeface="Times New Roman" panose="02020603050405020304" pitchFamily="18" charset="0"/>
              </a:rPr>
              <a:t>Радиоактивные ядра получают</a:t>
            </a: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400" b="1" i="0" u="none" strike="noStrike" dirty="0">
                <a:solidFill>
                  <a:srgbClr val="02A84C"/>
                </a:solidFill>
                <a:effectLst/>
                <a:latin typeface="Times New Roman" panose="02020603050405020304" pitchFamily="18" charset="0"/>
                <a:cs typeface="Times New Roman" panose="02020603050405020304" pitchFamily="18" charset="0"/>
              </a:rPr>
              <a:t>в реакциях фрагментации</a:t>
            </a: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 ускоренных тяжёлых ионов на ядрах мишени.</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4BFB7114-D772-5FD9-CABF-C3E6897C9FC9}"/>
              </a:ext>
            </a:extLst>
          </p:cNvPr>
          <p:cNvSpPr>
            <a:spLocks noGrp="1"/>
          </p:cNvSpPr>
          <p:nvPr>
            <p:ph type="sldNum" sz="quarter" idx="12"/>
          </p:nvPr>
        </p:nvSpPr>
        <p:spPr/>
        <p:txBody>
          <a:bodyPr/>
          <a:lstStyle/>
          <a:p>
            <a:pPr>
              <a:defRPr/>
            </a:pPr>
            <a:fld id="{A035C65F-31C9-4B29-AE8C-A6F6B37CA7B9}" type="slidenum">
              <a:rPr lang="ru-RU" altLang="ru-RU" smtClean="0"/>
              <a:pPr>
                <a:defRPr/>
              </a:pPr>
              <a:t>43</a:t>
            </a:fld>
            <a:endParaRPr lang="ru-RU" altLang="ru-RU"/>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C4ACDD-90D1-9D0E-65FC-F5D9E02A6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63" y="609600"/>
            <a:ext cx="7620000" cy="4207879"/>
          </a:xfrm>
          <a:prstGeom prst="rect">
            <a:avLst/>
          </a:prstGeom>
        </p:spPr>
      </p:pic>
      <p:sp>
        <p:nvSpPr>
          <p:cNvPr id="39938" name="Заголовок 1"/>
          <p:cNvSpPr>
            <a:spLocks noGrp="1"/>
          </p:cNvSpPr>
          <p:nvPr>
            <p:ph type="title"/>
          </p:nvPr>
        </p:nvSpPr>
        <p:spPr>
          <a:xfrm>
            <a:off x="457200" y="0"/>
            <a:ext cx="8229600" cy="685800"/>
          </a:xfrm>
        </p:spPr>
        <p:txBody>
          <a:bodyPr/>
          <a:lstStyle/>
          <a:p>
            <a:r>
              <a:rPr lang="en-US" altLang="ru-RU" sz="3200" b="1" dirty="0">
                <a:solidFill>
                  <a:srgbClr val="FF0000"/>
                </a:solidFill>
                <a:latin typeface="Times New Roman" panose="02020603050405020304" pitchFamily="18" charset="0"/>
                <a:cs typeface="Times New Roman" panose="02020603050405020304" pitchFamily="18" charset="0"/>
              </a:rPr>
              <a:t>FRIB Fragment Separator </a:t>
            </a:r>
            <a:endParaRPr lang="ru-RU" altLang="ru-RU" sz="3200" b="1"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A693BD9-AE99-64B9-AA21-3AEFE7F00CBD}"/>
              </a:ext>
            </a:extLst>
          </p:cNvPr>
          <p:cNvSpPr txBox="1"/>
          <p:nvPr/>
        </p:nvSpPr>
        <p:spPr>
          <a:xfrm>
            <a:off x="152400" y="4795897"/>
            <a:ext cx="8829927" cy="2062103"/>
          </a:xfrm>
          <a:prstGeom prst="rect">
            <a:avLst/>
          </a:prstGeom>
          <a:noFill/>
        </p:spPr>
        <p:txBody>
          <a:bodyPr wrap="square">
            <a:spAutoFit/>
          </a:bodyPr>
          <a:lstStyle/>
          <a:p>
            <a:pPr algn="just"/>
            <a:r>
              <a:rPr lang="en-RU" sz="1600" b="1" dirty="0">
                <a:solidFill>
                  <a:schemeClr val="accent2"/>
                </a:solidFill>
                <a:latin typeface="Times New Roman" panose="02020603050405020304" pitchFamily="18" charset="0"/>
                <a:cs typeface="Times New Roman" panose="02020603050405020304" pitchFamily="18" charset="0"/>
              </a:rPr>
              <a:t>A next-generation </a:t>
            </a:r>
            <a:r>
              <a:rPr lang="en-RU" sz="1600" b="1" dirty="0">
                <a:solidFill>
                  <a:srgbClr val="FF0000"/>
                </a:solidFill>
                <a:latin typeface="Times New Roman" panose="02020603050405020304" pitchFamily="18" charset="0"/>
                <a:cs typeface="Times New Roman" panose="02020603050405020304" pitchFamily="18" charset="0"/>
              </a:rPr>
              <a:t>three-stage projectile fragment separator </a:t>
            </a:r>
            <a:r>
              <a:rPr lang="en-RU" sz="1600" b="1" dirty="0">
                <a:solidFill>
                  <a:schemeClr val="accent2"/>
                </a:solidFill>
                <a:latin typeface="Times New Roman" panose="02020603050405020304" pitchFamily="18" charset="0"/>
                <a:cs typeface="Times New Roman" panose="02020603050405020304" pitchFamily="18" charset="0"/>
              </a:rPr>
              <a:t>specifically designed to handle the very intense primary and secondary beams. The beam purity from the new separator will be at least two orders of magnitude higher than that possible from even the most modern one-stage separators. The first stage of the fragment separator, called the </a:t>
            </a:r>
            <a:r>
              <a:rPr lang="en-RU" sz="1600" b="1" dirty="0">
                <a:solidFill>
                  <a:srgbClr val="FF3300"/>
                </a:solidFill>
                <a:latin typeface="Times New Roman" panose="02020603050405020304" pitchFamily="18" charset="0"/>
                <a:cs typeface="Times New Roman" panose="02020603050405020304" pitchFamily="18" charset="0"/>
              </a:rPr>
              <a:t>pre-separator</a:t>
            </a:r>
            <a:r>
              <a:rPr lang="en-RU" sz="1600" b="1" dirty="0">
                <a:solidFill>
                  <a:schemeClr val="accent2"/>
                </a:solidFill>
                <a:latin typeface="Times New Roman" panose="02020603050405020304" pitchFamily="18" charset="0"/>
                <a:cs typeface="Times New Roman" panose="02020603050405020304" pitchFamily="18" charset="0"/>
              </a:rPr>
              <a:t>, provides the initial rough-cut on the broad distribution of fragments, hosts a well-defined primary beam dump, and delivers the secondary fragments to the object point of the main separator without significant aberrations. The projectile fragments pass from the pre-separator into </a:t>
            </a:r>
            <a:r>
              <a:rPr lang="en-RU" sz="1600" b="1" dirty="0">
                <a:solidFill>
                  <a:srgbClr val="FF3300"/>
                </a:solidFill>
                <a:latin typeface="Times New Roman" panose="02020603050405020304" pitchFamily="18" charset="0"/>
                <a:cs typeface="Times New Roman" panose="02020603050405020304" pitchFamily="18" charset="0"/>
              </a:rPr>
              <a:t>two subsequent high-resolution stages, based on a reconfiguration of the existing A1900 </a:t>
            </a:r>
            <a:r>
              <a:rPr lang="en-RU" sz="1600" b="1" dirty="0">
                <a:solidFill>
                  <a:schemeClr val="accent2"/>
                </a:solidFill>
                <a:latin typeface="Times New Roman" panose="02020603050405020304" pitchFamily="18" charset="0"/>
                <a:cs typeface="Times New Roman" panose="02020603050405020304" pitchFamily="18" charset="0"/>
              </a:rPr>
              <a:t>fragment separator.</a:t>
            </a:r>
          </a:p>
        </p:txBody>
      </p:sp>
      <p:pic>
        <p:nvPicPr>
          <p:cNvPr id="9" name="Picture 8">
            <a:extLst>
              <a:ext uri="{FF2B5EF4-FFF2-40B4-BE49-F238E27FC236}">
                <a16:creationId xmlns:a16="http://schemas.microsoft.com/office/drawing/2014/main" id="{95EFFF7A-78D4-A8A4-0153-5B81442FD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290" y="3886200"/>
            <a:ext cx="3064110" cy="922040"/>
          </a:xfrm>
          <a:prstGeom prst="rect">
            <a:avLst/>
          </a:prstGeom>
        </p:spPr>
      </p:pic>
      <p:sp>
        <p:nvSpPr>
          <p:cNvPr id="11" name="Slide Number Placeholder 10">
            <a:extLst>
              <a:ext uri="{FF2B5EF4-FFF2-40B4-BE49-F238E27FC236}">
                <a16:creationId xmlns:a16="http://schemas.microsoft.com/office/drawing/2014/main" id="{9CF2AB54-A0F2-75F5-5792-EF2CD4EA73D0}"/>
              </a:ext>
            </a:extLst>
          </p:cNvPr>
          <p:cNvSpPr>
            <a:spLocks noGrp="1"/>
          </p:cNvSpPr>
          <p:nvPr>
            <p:ph type="sldNum" sz="quarter" idx="12"/>
          </p:nvPr>
        </p:nvSpPr>
        <p:spPr>
          <a:xfrm>
            <a:off x="6972993" y="6553200"/>
            <a:ext cx="2133600" cy="476250"/>
          </a:xfrm>
        </p:spPr>
        <p:txBody>
          <a:bodyPr/>
          <a:lstStyle/>
          <a:p>
            <a:pPr>
              <a:defRPr/>
            </a:pPr>
            <a:fld id="{A035C65F-31C9-4B29-AE8C-A6F6B37CA7B9}" type="slidenum">
              <a:rPr lang="ru-RU" altLang="ru-RU" smtClean="0"/>
              <a:pPr>
                <a:defRPr/>
              </a:pPr>
              <a:t>44</a:t>
            </a:fld>
            <a:endParaRPr lang="ru-RU" altLang="ru-RU"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61E07DCF-4B1E-7FC2-FA19-B53CDB6B2CF2}"/>
              </a:ext>
            </a:extLst>
          </p:cNvPr>
          <p:cNvSpPr>
            <a:spLocks noGrp="1"/>
          </p:cNvSpPr>
          <p:nvPr>
            <p:ph type="title"/>
          </p:nvPr>
        </p:nvSpPr>
        <p:spPr>
          <a:xfrm>
            <a:off x="457200" y="76200"/>
            <a:ext cx="8229600" cy="762000"/>
          </a:xfrm>
        </p:spPr>
        <p:txBody>
          <a:bodyPr/>
          <a:lstStyle/>
          <a:p>
            <a:r>
              <a:rPr lang="en-GB" sz="2200" b="1" i="0" u="none" strike="noStrike" dirty="0">
                <a:solidFill>
                  <a:srgbClr val="FF0000"/>
                </a:solidFill>
                <a:effectLst/>
                <a:latin typeface="Times New Roman" panose="02020603050405020304" pitchFamily="18" charset="0"/>
                <a:cs typeface="Times New Roman" panose="02020603050405020304" pitchFamily="18" charset="0"/>
              </a:rPr>
              <a:t>FRIB – The Facility for Rare Isotope Beams,</a:t>
            </a:r>
            <a:br>
              <a:rPr lang="en-GB" sz="2200" b="1" i="0" u="none" strike="noStrike" dirty="0">
                <a:solidFill>
                  <a:srgbClr val="FF0000"/>
                </a:solidFill>
                <a:effectLst/>
                <a:latin typeface="Times New Roman" panose="02020603050405020304" pitchFamily="18" charset="0"/>
                <a:cs typeface="Times New Roman" panose="02020603050405020304" pitchFamily="18" charset="0"/>
              </a:rPr>
            </a:br>
            <a:r>
              <a:rPr lang="en-US" altLang="ru-RU" sz="2200" b="1" dirty="0">
                <a:solidFill>
                  <a:srgbClr val="FF0000"/>
                </a:solidFill>
                <a:latin typeface="Times New Roman" panose="02020603050405020304" pitchFamily="18" charset="0"/>
                <a:cs typeface="Times New Roman" panose="02020603050405020304" pitchFamily="18" charset="0"/>
              </a:rPr>
              <a:t>Michigan State University (USA)</a:t>
            </a:r>
            <a:endParaRPr lang="ru-RU" altLang="ru-RU" sz="2200" b="1" dirty="0">
              <a:solidFill>
                <a:srgbClr val="FF0000"/>
              </a:solidFill>
              <a:latin typeface="Times New Roman" panose="02020603050405020304" pitchFamily="18" charset="0"/>
              <a:cs typeface="Times New Roman" panose="02020603050405020304" pitchFamily="18" charset="0"/>
            </a:endParaRPr>
          </a:p>
        </p:txBody>
      </p:sp>
      <p:pic>
        <p:nvPicPr>
          <p:cNvPr id="1026" name="Picture 2" descr="Isotopes provided for experiments at FRIB. This chart plots all known isotopes based on their nucleon (neutron and proton) composition.">
            <a:extLst>
              <a:ext uri="{FF2B5EF4-FFF2-40B4-BE49-F238E27FC236}">
                <a16:creationId xmlns:a16="http://schemas.microsoft.com/office/drawing/2014/main" id="{E445EB4A-A852-B0D1-A10E-1D2F3381C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29" y="838200"/>
            <a:ext cx="7733741" cy="56848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RIB creates 5 new isotopes | MSUToday | Michigan State University">
            <a:extLst>
              <a:ext uri="{FF2B5EF4-FFF2-40B4-BE49-F238E27FC236}">
                <a16:creationId xmlns:a16="http://schemas.microsoft.com/office/drawing/2014/main" id="{14B7E1FB-C918-E93E-9454-E50FB217E6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43" t="-1058" r="5158" b="7420"/>
          <a:stretch/>
        </p:blipFill>
        <p:spPr bwMode="auto">
          <a:xfrm>
            <a:off x="1684636" y="990600"/>
            <a:ext cx="2582564" cy="19545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605C0E-E28E-CC31-219A-47029ED06AE3}"/>
              </a:ext>
            </a:extLst>
          </p:cNvPr>
          <p:cNvSpPr txBox="1"/>
          <p:nvPr/>
        </p:nvSpPr>
        <p:spPr>
          <a:xfrm>
            <a:off x="4419600" y="1009135"/>
            <a:ext cx="4572000" cy="1200329"/>
          </a:xfrm>
          <a:prstGeom prst="rect">
            <a:avLst/>
          </a:prstGeom>
          <a:noFill/>
        </p:spPr>
        <p:txBody>
          <a:bodyPr wrap="square">
            <a:spAutoFit/>
          </a:bodyPr>
          <a:lstStyle/>
          <a:p>
            <a:r>
              <a:rPr lang="en-GB" b="1" i="0" u="none" strike="noStrike" dirty="0">
                <a:solidFill>
                  <a:schemeClr val="accent2"/>
                </a:solidFill>
                <a:effectLst/>
                <a:latin typeface="Times New Roman" panose="02020603050405020304" pitchFamily="18" charset="0"/>
                <a:cs typeface="Times New Roman" panose="02020603050405020304" pitchFamily="18" charset="0"/>
              </a:rPr>
              <a:t>The isotopes — known as thulium-182, thulium-183, ytterbium-186, ytterbium-187 and lutetium-190 — were reported Feb. 15 in the journal Physical Review Letters.</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B05CB20-00F6-2088-AC19-EB95F924F45C}"/>
              </a:ext>
            </a:extLst>
          </p:cNvPr>
          <p:cNvSpPr>
            <a:spLocks noGrp="1"/>
          </p:cNvSpPr>
          <p:nvPr>
            <p:ph type="sldNum" sz="quarter" idx="12"/>
          </p:nvPr>
        </p:nvSpPr>
        <p:spPr/>
        <p:txBody>
          <a:bodyPr/>
          <a:lstStyle/>
          <a:p>
            <a:pPr>
              <a:defRPr/>
            </a:pPr>
            <a:fld id="{A035C65F-31C9-4B29-AE8C-A6F6B37CA7B9}" type="slidenum">
              <a:rPr lang="ru-RU" altLang="ru-RU" smtClean="0"/>
              <a:pPr>
                <a:defRPr/>
              </a:pPr>
              <a:t>45</a:t>
            </a:fld>
            <a:endParaRPr lang="ru-RU" altLang="ru-RU"/>
          </a:p>
        </p:txBody>
      </p:sp>
    </p:spTree>
    <p:extLst>
      <p:ext uri="{BB962C8B-B14F-4D97-AF65-F5344CB8AC3E}">
        <p14:creationId xmlns:p14="http://schemas.microsoft.com/office/powerpoint/2010/main" val="390774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Заголовок 1"/>
          <p:cNvSpPr>
            <a:spLocks noGrp="1"/>
          </p:cNvSpPr>
          <p:nvPr>
            <p:ph type="title"/>
          </p:nvPr>
        </p:nvSpPr>
        <p:spPr>
          <a:xfrm>
            <a:off x="457200" y="76200"/>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RI Beam Factory (RIBF)</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2800" b="1" dirty="0">
                <a:solidFill>
                  <a:srgbClr val="FF3300"/>
                </a:solidFill>
                <a:latin typeface="Times New Roman" panose="02020603050405020304" pitchFamily="18" charset="0"/>
                <a:cs typeface="Times New Roman" panose="02020603050405020304" pitchFamily="18" charset="0"/>
              </a:rPr>
              <a:t>RIKEN, Japan</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5A99B5-DA1C-F529-2805-69D3ADE381A0}"/>
              </a:ext>
            </a:extLst>
          </p:cNvPr>
          <p:cNvPicPr>
            <a:picLocks noChangeAspect="1"/>
          </p:cNvPicPr>
          <p:nvPr/>
        </p:nvPicPr>
        <p:blipFill rotWithShape="1">
          <a:blip r:embed="rId2">
            <a:extLst>
              <a:ext uri="{28A0092B-C50C-407E-A947-70E740481C1C}">
                <a14:useLocalDpi xmlns:a14="http://schemas.microsoft.com/office/drawing/2010/main" val="0"/>
              </a:ext>
            </a:extLst>
          </a:blip>
          <a:srcRect b="18701"/>
          <a:stretch/>
        </p:blipFill>
        <p:spPr>
          <a:xfrm>
            <a:off x="685800" y="2667000"/>
            <a:ext cx="7772400" cy="4114800"/>
          </a:xfrm>
          <a:prstGeom prst="rect">
            <a:avLst/>
          </a:prstGeom>
        </p:spPr>
      </p:pic>
      <p:pic>
        <p:nvPicPr>
          <p:cNvPr id="7" name="Picture 6">
            <a:extLst>
              <a:ext uri="{FF2B5EF4-FFF2-40B4-BE49-F238E27FC236}">
                <a16:creationId xmlns:a16="http://schemas.microsoft.com/office/drawing/2014/main" id="{2EA66BDB-5DC2-728A-EA80-141E12B4A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257566"/>
            <a:ext cx="1982368" cy="1323834"/>
          </a:xfrm>
          <a:prstGeom prst="rect">
            <a:avLst/>
          </a:prstGeom>
        </p:spPr>
      </p:pic>
      <p:sp>
        <p:nvSpPr>
          <p:cNvPr id="9" name="TextBox 8">
            <a:extLst>
              <a:ext uri="{FF2B5EF4-FFF2-40B4-BE49-F238E27FC236}">
                <a16:creationId xmlns:a16="http://schemas.microsoft.com/office/drawing/2014/main" id="{EE116DF1-DADB-9D9D-665C-AEDA608391AC}"/>
              </a:ext>
            </a:extLst>
          </p:cNvPr>
          <p:cNvSpPr txBox="1"/>
          <p:nvPr/>
        </p:nvSpPr>
        <p:spPr>
          <a:xfrm>
            <a:off x="381000" y="1223356"/>
            <a:ext cx="8382000" cy="1477328"/>
          </a:xfrm>
          <a:prstGeom prst="rect">
            <a:avLst/>
          </a:prstGeom>
          <a:noFill/>
        </p:spPr>
        <p:txBody>
          <a:bodyPr wrap="square">
            <a:spAutoFit/>
          </a:bodyPr>
          <a:lstStyle/>
          <a:p>
            <a:pPr marL="285750" indent="-285750">
              <a:buFont typeface="Arial" panose="020B0604020202020204" pitchFamily="34" charset="0"/>
              <a:buChar char="•"/>
            </a:pPr>
            <a:r>
              <a:rPr lang="ru-RU" b="1" dirty="0">
                <a:effectLst/>
                <a:latin typeface="Times New Roman" panose="02020603050405020304" pitchFamily="18" charset="0"/>
                <a:cs typeface="Times New Roman" panose="02020603050405020304" pitchFamily="18" charset="0"/>
              </a:rPr>
              <a:t>Интенсивные пучки тяжёлых ионов (вплоть до </a:t>
            </a:r>
            <a:r>
              <a:rPr lang="en-US" b="1" dirty="0">
                <a:effectLst/>
                <a:latin typeface="Times New Roman" panose="02020603050405020304" pitchFamily="18" charset="0"/>
                <a:cs typeface="Times New Roman" panose="02020603050405020304" pitchFamily="18" charset="0"/>
              </a:rPr>
              <a:t>U) </a:t>
            </a:r>
            <a:r>
              <a:rPr lang="ru-RU" b="1" dirty="0">
                <a:effectLst/>
                <a:latin typeface="Times New Roman" panose="02020603050405020304" pitchFamily="18" charset="0"/>
                <a:cs typeface="Times New Roman" panose="02020603050405020304" pitchFamily="18" charset="0"/>
              </a:rPr>
              <a:t>с энергией до 345 МэВ/нуклон из сверхпроводящего кольцевого циклотрона </a:t>
            </a:r>
            <a:r>
              <a:rPr lang="en-US" b="1" dirty="0">
                <a:effectLst/>
                <a:latin typeface="Times New Roman" panose="02020603050405020304" pitchFamily="18" charset="0"/>
                <a:cs typeface="Times New Roman" panose="02020603050405020304" pitchFamily="18" charset="0"/>
              </a:rPr>
              <a:t>SRC</a:t>
            </a:r>
            <a:endParaRPr lang="ru-RU" b="1"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dirty="0">
                <a:latin typeface="Times New Roman" panose="02020603050405020304" pitchFamily="18" charset="0"/>
                <a:cs typeface="Times New Roman" panose="02020603050405020304" pitchFamily="18" charset="0"/>
              </a:rPr>
              <a:t>Быстрые пучки радиоактивных ядер от реакций </a:t>
            </a:r>
            <a:r>
              <a:rPr lang="ru-RU" b="1" dirty="0">
                <a:solidFill>
                  <a:srgbClr val="02A84C"/>
                </a:solidFill>
                <a:latin typeface="Times New Roman" panose="02020603050405020304" pitchFamily="18" charset="0"/>
                <a:cs typeface="Times New Roman" panose="02020603050405020304" pitchFamily="18" charset="0"/>
              </a:rPr>
              <a:t>фрагментации ионов </a:t>
            </a:r>
            <a:r>
              <a:rPr lang="ru-RU" b="1" dirty="0">
                <a:latin typeface="Times New Roman" panose="02020603050405020304" pitchFamily="18" charset="0"/>
                <a:cs typeface="Times New Roman" panose="02020603050405020304" pitchFamily="18" charset="0"/>
              </a:rPr>
              <a:t>на мишени и от </a:t>
            </a:r>
            <a:r>
              <a:rPr lang="ru-RU" b="1" dirty="0">
                <a:solidFill>
                  <a:srgbClr val="02A84C"/>
                </a:solidFill>
                <a:latin typeface="Times New Roman" panose="02020603050405020304" pitchFamily="18" charset="0"/>
                <a:cs typeface="Times New Roman" panose="02020603050405020304" pitchFamily="18" charset="0"/>
              </a:rPr>
              <a:t>деления урана</a:t>
            </a:r>
          </a:p>
          <a:p>
            <a:pPr marL="285750" indent="-285750">
              <a:buFont typeface="Arial" panose="020B0604020202020204" pitchFamily="34" charset="0"/>
              <a:buChar char="•"/>
            </a:pPr>
            <a:r>
              <a:rPr lang="ru-RU" b="1" dirty="0">
                <a:latin typeface="Times New Roman" panose="02020603050405020304" pitchFamily="18" charset="0"/>
                <a:cs typeface="Times New Roman" panose="02020603050405020304" pitchFamily="18" charset="0"/>
              </a:rPr>
              <a:t>Фабрика работает с 2007 г.</a:t>
            </a:r>
            <a:endParaRPr lang="en-GB" b="1" dirty="0">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7F49D503-F8F1-CA19-7304-975239A2D108}"/>
              </a:ext>
            </a:extLst>
          </p:cNvPr>
          <p:cNvCxnSpPr>
            <a:cxnSpLocks/>
            <a:stCxn id="7" idx="2"/>
          </p:cNvCxnSpPr>
          <p:nvPr/>
        </p:nvCxnSpPr>
        <p:spPr>
          <a:xfrm flipH="1">
            <a:off x="4724400" y="3581400"/>
            <a:ext cx="686384" cy="144364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F1C880E8-EFD7-AD09-96D2-D71DB5217703}"/>
              </a:ext>
            </a:extLst>
          </p:cNvPr>
          <p:cNvSpPr>
            <a:spLocks noGrp="1"/>
          </p:cNvSpPr>
          <p:nvPr>
            <p:ph type="sldNum" sz="quarter" idx="12"/>
          </p:nvPr>
        </p:nvSpPr>
        <p:spPr/>
        <p:txBody>
          <a:bodyPr/>
          <a:lstStyle/>
          <a:p>
            <a:pPr>
              <a:defRPr/>
            </a:pPr>
            <a:fld id="{A035C65F-31C9-4B29-AE8C-A6F6B37CA7B9}" type="slidenum">
              <a:rPr lang="ru-RU" altLang="ru-RU" smtClean="0"/>
              <a:pPr>
                <a:defRPr/>
              </a:pPr>
              <a:t>46</a:t>
            </a:fld>
            <a:endParaRPr lang="ru-RU" altLang="ru-RU"/>
          </a:p>
        </p:txBody>
      </p:sp>
    </p:spTree>
    <p:extLst>
      <p:ext uri="{BB962C8B-B14F-4D97-AF65-F5344CB8AC3E}">
        <p14:creationId xmlns:p14="http://schemas.microsoft.com/office/powerpoint/2010/main" val="402158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Заголовок 1"/>
          <p:cNvSpPr>
            <a:spLocks noGrp="1"/>
          </p:cNvSpPr>
          <p:nvPr>
            <p:ph type="title"/>
          </p:nvPr>
        </p:nvSpPr>
        <p:spPr>
          <a:xfrm>
            <a:off x="177800" y="76200"/>
            <a:ext cx="8648700" cy="1143000"/>
          </a:xfrm>
        </p:spPr>
        <p:txBody>
          <a:bodyPr/>
          <a:lstStyle/>
          <a:p>
            <a:r>
              <a:rPr lang="en-US" altLang="ru-RU" sz="2200" b="1" dirty="0">
                <a:solidFill>
                  <a:srgbClr val="FF0000"/>
                </a:solidFill>
                <a:latin typeface="Times New Roman" panose="02020603050405020304" pitchFamily="18" charset="0"/>
                <a:cs typeface="Times New Roman" panose="02020603050405020304" pitchFamily="18" charset="0"/>
              </a:rPr>
              <a:t>Superconducting Radioactive Isotope Beam Separator (</a:t>
            </a:r>
            <a:r>
              <a:rPr lang="en-US" altLang="ru-RU" sz="2200" b="1" dirty="0" err="1">
                <a:solidFill>
                  <a:srgbClr val="FF0000"/>
                </a:solidFill>
                <a:latin typeface="Times New Roman" panose="02020603050405020304" pitchFamily="18" charset="0"/>
                <a:cs typeface="Times New Roman" panose="02020603050405020304" pitchFamily="18" charset="0"/>
              </a:rPr>
              <a:t>BigRIPS</a:t>
            </a:r>
            <a:r>
              <a:rPr lang="en-US" altLang="ru-RU" sz="2200" b="1" dirty="0">
                <a:solidFill>
                  <a:srgbClr val="FF0000"/>
                </a:solidFill>
                <a:latin typeface="Times New Roman" panose="02020603050405020304" pitchFamily="18" charset="0"/>
                <a:cs typeface="Times New Roman" panose="02020603050405020304" pitchFamily="18" charset="0"/>
              </a:rPr>
              <a:t>)</a:t>
            </a:r>
            <a:br>
              <a:rPr lang="ru-RU" altLang="ru-RU" sz="2200" b="1" dirty="0">
                <a:solidFill>
                  <a:srgbClr val="FF0000"/>
                </a:solidFill>
                <a:latin typeface="Times New Roman" panose="02020603050405020304" pitchFamily="18" charset="0"/>
                <a:cs typeface="Times New Roman" panose="02020603050405020304" pitchFamily="18" charset="0"/>
              </a:rPr>
            </a:br>
            <a:r>
              <a:rPr lang="en-US" altLang="ru-RU" sz="2200" b="1" dirty="0">
                <a:solidFill>
                  <a:srgbClr val="FF3300"/>
                </a:solidFill>
                <a:latin typeface="Times New Roman" panose="02020603050405020304" pitchFamily="18" charset="0"/>
                <a:cs typeface="Times New Roman" panose="02020603050405020304" pitchFamily="18" charset="0"/>
              </a:rPr>
              <a:t>RIKEN, Japan</a:t>
            </a:r>
            <a:endParaRPr lang="ru-RU" altLang="ru-RU" sz="2200" b="1" dirty="0">
              <a:solidFill>
                <a:srgbClr val="FF0000"/>
              </a:solidFill>
              <a:latin typeface="Times New Roman" panose="02020603050405020304" pitchFamily="18" charset="0"/>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F1C880E8-EFD7-AD09-96D2-D71DB5217703}"/>
              </a:ext>
            </a:extLst>
          </p:cNvPr>
          <p:cNvSpPr>
            <a:spLocks noGrp="1"/>
          </p:cNvSpPr>
          <p:nvPr>
            <p:ph type="sldNum" sz="quarter" idx="12"/>
          </p:nvPr>
        </p:nvSpPr>
        <p:spPr/>
        <p:txBody>
          <a:bodyPr/>
          <a:lstStyle/>
          <a:p>
            <a:pPr>
              <a:defRPr/>
            </a:pPr>
            <a:fld id="{A035C65F-31C9-4B29-AE8C-A6F6B37CA7B9}" type="slidenum">
              <a:rPr lang="ru-RU" altLang="ru-RU" smtClean="0"/>
              <a:pPr>
                <a:defRPr/>
              </a:pPr>
              <a:t>47</a:t>
            </a:fld>
            <a:endParaRPr lang="ru-RU" altLang="ru-RU"/>
          </a:p>
        </p:txBody>
      </p:sp>
      <p:pic>
        <p:nvPicPr>
          <p:cNvPr id="1026" name="Picture 2" descr="Pattern diagram of BigRIPS">
            <a:extLst>
              <a:ext uri="{FF2B5EF4-FFF2-40B4-BE49-F238E27FC236}">
                <a16:creationId xmlns:a16="http://schemas.microsoft.com/office/drawing/2014/main" id="{A167C6B4-1B79-2375-91D0-316B00A48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774" y="1348199"/>
            <a:ext cx="5762616" cy="250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19CC763-D782-CADB-D0A8-F6D9E49B3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76" y="1749425"/>
            <a:ext cx="2980298" cy="4495800"/>
          </a:xfrm>
          <a:prstGeom prst="rect">
            <a:avLst/>
          </a:prstGeom>
        </p:spPr>
      </p:pic>
      <p:pic>
        <p:nvPicPr>
          <p:cNvPr id="1028" name="Picture 4" descr="Pattern diagram of Beam separation method">
            <a:extLst>
              <a:ext uri="{FF2B5EF4-FFF2-40B4-BE49-F238E27FC236}">
                <a16:creationId xmlns:a16="http://schemas.microsoft.com/office/drawing/2014/main" id="{32969C5B-AA02-4109-A747-0F42E4085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704" y="4244036"/>
            <a:ext cx="3657600" cy="212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352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Заголовок 1"/>
          <p:cNvSpPr>
            <a:spLocks noGrp="1"/>
          </p:cNvSpPr>
          <p:nvPr>
            <p:ph type="title"/>
          </p:nvPr>
        </p:nvSpPr>
        <p:spPr>
          <a:xfrm>
            <a:off x="457200" y="126797"/>
            <a:ext cx="8229600" cy="1143000"/>
          </a:xfrm>
        </p:spPr>
        <p:txBody>
          <a:bodyPr/>
          <a:lstStyle/>
          <a:p>
            <a:r>
              <a:rPr lang="en-US" altLang="ru-RU" sz="2600" b="1" dirty="0">
                <a:solidFill>
                  <a:srgbClr val="FF3300"/>
                </a:solidFill>
                <a:latin typeface="Times New Roman" panose="02020603050405020304" pitchFamily="18" charset="0"/>
                <a:cs typeface="Times New Roman" panose="02020603050405020304" pitchFamily="18" charset="0"/>
              </a:rPr>
              <a:t>FAIR – </a:t>
            </a:r>
            <a:r>
              <a:rPr lang="en-GB" sz="2600" b="1" i="0" u="none" strike="noStrike" dirty="0">
                <a:solidFill>
                  <a:srgbClr val="FF3300"/>
                </a:solidFill>
                <a:effectLst/>
                <a:latin typeface="Times New Roman" panose="02020603050405020304" pitchFamily="18" charset="0"/>
                <a:cs typeface="Times New Roman" panose="02020603050405020304" pitchFamily="18" charset="0"/>
              </a:rPr>
              <a:t>The Facility for Antiproton and Ion Research</a:t>
            </a:r>
            <a:r>
              <a:rPr lang="en-GB" sz="2600" b="1" dirty="0">
                <a:solidFill>
                  <a:srgbClr val="FF3300"/>
                </a:solidFill>
                <a:latin typeface="Times New Roman" panose="02020603050405020304" pitchFamily="18" charset="0"/>
                <a:cs typeface="Times New Roman" panose="02020603050405020304" pitchFamily="18" charset="0"/>
              </a:rPr>
              <a:t>,</a:t>
            </a:r>
            <a:br>
              <a:rPr lang="en-US" altLang="ru-RU" sz="2600" b="1" dirty="0">
                <a:solidFill>
                  <a:srgbClr val="FF3300"/>
                </a:solidFill>
                <a:latin typeface="Times New Roman" panose="02020603050405020304" pitchFamily="18" charset="0"/>
                <a:cs typeface="Times New Roman" panose="02020603050405020304" pitchFamily="18" charset="0"/>
              </a:rPr>
            </a:br>
            <a:r>
              <a:rPr lang="en-US" altLang="ru-RU" sz="2600" b="1" dirty="0">
                <a:solidFill>
                  <a:srgbClr val="FF3300"/>
                </a:solidFill>
                <a:latin typeface="Times New Roman" panose="02020603050405020304" pitchFamily="18" charset="0"/>
                <a:cs typeface="Times New Roman" panose="02020603050405020304" pitchFamily="18" charset="0"/>
              </a:rPr>
              <a:t>2025, GSI, Germany </a:t>
            </a:r>
            <a:endParaRPr lang="ru-RU" altLang="ru-RU" sz="2600" b="1" dirty="0">
              <a:solidFill>
                <a:srgbClr val="FF3300"/>
              </a:solidFill>
              <a:latin typeface="Times New Roman" panose="02020603050405020304" pitchFamily="18" charset="0"/>
              <a:cs typeface="Times New Roman" panose="02020603050405020304" pitchFamily="18" charset="0"/>
            </a:endParaRPr>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46" y="1269797"/>
            <a:ext cx="8938108" cy="530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0330DDE5-6F31-9C43-EE0B-6498007850A1}"/>
              </a:ext>
            </a:extLst>
          </p:cNvPr>
          <p:cNvSpPr>
            <a:spLocks noGrp="1"/>
          </p:cNvSpPr>
          <p:nvPr>
            <p:ph type="sldNum" sz="quarter" idx="12"/>
          </p:nvPr>
        </p:nvSpPr>
        <p:spPr>
          <a:xfrm>
            <a:off x="6870047" y="6404582"/>
            <a:ext cx="2133600" cy="476250"/>
          </a:xfrm>
        </p:spPr>
        <p:txBody>
          <a:bodyPr/>
          <a:lstStyle/>
          <a:p>
            <a:pPr>
              <a:defRPr/>
            </a:pPr>
            <a:fld id="{A035C65F-31C9-4B29-AE8C-A6F6B37CA7B9}" type="slidenum">
              <a:rPr lang="ru-RU" altLang="ru-RU" smtClean="0"/>
              <a:pPr>
                <a:defRPr/>
              </a:pPr>
              <a:t>48</a:t>
            </a:fld>
            <a:endParaRPr lang="ru-RU" altLang="ru-RU"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5F911C-5F6C-5642-0D41-6FCEC90ED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06716"/>
            <a:ext cx="3200400" cy="5875084"/>
          </a:xfrm>
          <a:prstGeom prst="rect">
            <a:avLst/>
          </a:prstGeom>
        </p:spPr>
      </p:pic>
      <p:sp>
        <p:nvSpPr>
          <p:cNvPr id="45058" name="Заголовок 1"/>
          <p:cNvSpPr>
            <a:spLocks noGrp="1"/>
          </p:cNvSpPr>
          <p:nvPr>
            <p:ph type="title"/>
          </p:nvPr>
        </p:nvSpPr>
        <p:spPr>
          <a:xfrm>
            <a:off x="457200" y="76200"/>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Super-FRS – Super Fragment Separator</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2800" b="1" dirty="0">
                <a:solidFill>
                  <a:srgbClr val="FF3300"/>
                </a:solidFill>
                <a:latin typeface="Times New Roman" panose="02020603050405020304" pitchFamily="18" charset="0"/>
                <a:cs typeface="Times New Roman" panose="02020603050405020304" pitchFamily="18" charset="0"/>
              </a:rPr>
              <a:t>FAIR, GSI, Germany</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85EC577-1E30-C2A3-BEF4-DF65156B0887}"/>
              </a:ext>
            </a:extLst>
          </p:cNvPr>
          <p:cNvSpPr txBox="1"/>
          <p:nvPr/>
        </p:nvSpPr>
        <p:spPr>
          <a:xfrm>
            <a:off x="2970193" y="1405037"/>
            <a:ext cx="5852791" cy="5078313"/>
          </a:xfrm>
          <a:prstGeom prst="rect">
            <a:avLst/>
          </a:prstGeom>
          <a:noFill/>
        </p:spPr>
        <p:txBody>
          <a:bodyPr wrap="square">
            <a:spAutoFit/>
          </a:bodyPr>
          <a:lstStyle/>
          <a:p>
            <a:pPr marL="285750" indent="-285750" algn="just">
              <a:buFont typeface="Arial" panose="020B0604020202020204" pitchFamily="34" charset="0"/>
              <a:buChar char="•"/>
            </a:pPr>
            <a:r>
              <a:rPr lang="en-RU" b="1" dirty="0">
                <a:solidFill>
                  <a:schemeClr val="accent2"/>
                </a:solidFill>
                <a:latin typeface="Times New Roman" panose="02020603050405020304" pitchFamily="18" charset="0"/>
                <a:cs typeface="Times New Roman" panose="02020603050405020304" pitchFamily="18" charset="0"/>
              </a:rPr>
              <a:t>Super-FRS станет самым мощным in-flight сепаратором экзотических ядер вплоть до релятивистских энергий. Редкие изотопы всех элементов (до урана) могут быть пространственно разделены в течение </a:t>
            </a:r>
            <a:r>
              <a:rPr lang="en-RU" b="1" i="1" dirty="0">
                <a:solidFill>
                  <a:srgbClr val="FF3300"/>
                </a:solidFill>
                <a:latin typeface="Times New Roman" panose="02020603050405020304" pitchFamily="18" charset="0"/>
                <a:cs typeface="Times New Roman" panose="02020603050405020304" pitchFamily="18" charset="0"/>
              </a:rPr>
              <a:t>нескольких сотен наносекунд</a:t>
            </a:r>
            <a:r>
              <a:rPr lang="en-RU" b="1" dirty="0">
                <a:solidFill>
                  <a:schemeClr val="accent2"/>
                </a:solidFill>
                <a:latin typeface="Times New Roman" panose="02020603050405020304" pitchFamily="18" charset="0"/>
                <a:cs typeface="Times New Roman" panose="02020603050405020304" pitchFamily="18" charset="0"/>
              </a:rPr>
              <a:t>, что позволяет эффективно изучать очень короткоживущие ядра. </a:t>
            </a:r>
          </a:p>
          <a:p>
            <a:pPr algn="just"/>
            <a:endParaRPr lang="en-RU" b="1" dirty="0">
              <a:solidFill>
                <a:schemeClr val="accent2"/>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ru-RU" b="1" dirty="0">
                <a:solidFill>
                  <a:schemeClr val="accent2"/>
                </a:solidFill>
                <a:latin typeface="Times New Roman" panose="02020603050405020304" pitchFamily="18" charset="0"/>
                <a:cs typeface="Times New Roman" panose="02020603050405020304" pitchFamily="18" charset="0"/>
              </a:rPr>
              <a:t>Представляет собой двухступенчатый сепаратор фрагментов, состоящий из предварительного сепаратора и основного сепаратора. </a:t>
            </a:r>
            <a:r>
              <a:rPr lang="ru-RU" b="1" dirty="0">
                <a:solidFill>
                  <a:srgbClr val="FF3300"/>
                </a:solidFill>
                <a:latin typeface="Times New Roman" panose="02020603050405020304" pitchFamily="18" charset="0"/>
                <a:cs typeface="Times New Roman" panose="02020603050405020304" pitchFamily="18" charset="0"/>
              </a:rPr>
              <a:t>Обе ступени сепаратора используют метод </a:t>
            </a:r>
            <a:r>
              <a:rPr lang="en-GB" b="1" dirty="0">
                <a:solidFill>
                  <a:srgbClr val="FF3300"/>
                </a:solidFill>
                <a:latin typeface="Times New Roman" panose="02020603050405020304" pitchFamily="18" charset="0"/>
                <a:cs typeface="Times New Roman" panose="02020603050405020304" pitchFamily="18" charset="0"/>
              </a:rPr>
              <a:t>B</a:t>
            </a:r>
            <a:r>
              <a:rPr lang="el-GR" b="1" dirty="0">
                <a:solidFill>
                  <a:srgbClr val="FF3300"/>
                </a:solidFill>
                <a:latin typeface="Times New Roman" panose="02020603050405020304" pitchFamily="18" charset="0"/>
                <a:cs typeface="Times New Roman" panose="02020603050405020304" pitchFamily="18" charset="0"/>
              </a:rPr>
              <a:t>ρ-Δ</a:t>
            </a:r>
            <a:r>
              <a:rPr lang="en-GB" b="1" dirty="0">
                <a:solidFill>
                  <a:srgbClr val="FF3300"/>
                </a:solidFill>
                <a:latin typeface="Times New Roman" panose="02020603050405020304" pitchFamily="18" charset="0"/>
                <a:cs typeface="Times New Roman" panose="02020603050405020304" pitchFamily="18" charset="0"/>
              </a:rPr>
              <a:t>E-B</a:t>
            </a:r>
            <a:r>
              <a:rPr lang="el-GR" b="1" dirty="0">
                <a:solidFill>
                  <a:srgbClr val="FF3300"/>
                </a:solidFill>
                <a:latin typeface="Times New Roman" panose="02020603050405020304" pitchFamily="18" charset="0"/>
                <a:cs typeface="Times New Roman" panose="02020603050405020304" pitchFamily="18" charset="0"/>
              </a:rPr>
              <a:t>ρ</a:t>
            </a:r>
            <a:r>
              <a:rPr lang="el-GR" b="1" dirty="0">
                <a:solidFill>
                  <a:schemeClr val="accent2"/>
                </a:solidFill>
                <a:latin typeface="Times New Roman" panose="02020603050405020304" pitchFamily="18" charset="0"/>
                <a:cs typeface="Times New Roman" panose="02020603050405020304" pitchFamily="18" charset="0"/>
              </a:rPr>
              <a:t>, </a:t>
            </a:r>
            <a:r>
              <a:rPr lang="ru-RU" b="1" dirty="0">
                <a:solidFill>
                  <a:schemeClr val="accent2"/>
                </a:solidFill>
                <a:latin typeface="Times New Roman" panose="02020603050405020304" pitchFamily="18" charset="0"/>
                <a:cs typeface="Times New Roman" panose="02020603050405020304" pitchFamily="18" charset="0"/>
              </a:rPr>
              <a:t>в котором анализ магнитной жесткости (</a:t>
            </a:r>
            <a:r>
              <a:rPr lang="en-GB" b="1" dirty="0">
                <a:solidFill>
                  <a:schemeClr val="accent2"/>
                </a:solidFill>
                <a:latin typeface="Times New Roman" panose="02020603050405020304" pitchFamily="18" charset="0"/>
                <a:cs typeface="Times New Roman" panose="02020603050405020304" pitchFamily="18" charset="0"/>
              </a:rPr>
              <a:t>B</a:t>
            </a:r>
            <a:r>
              <a:rPr lang="el-GR" b="1" dirty="0">
                <a:solidFill>
                  <a:schemeClr val="accent2"/>
                </a:solidFill>
                <a:latin typeface="Times New Roman" panose="02020603050405020304" pitchFamily="18" charset="0"/>
                <a:cs typeface="Times New Roman" panose="02020603050405020304" pitchFamily="18" charset="0"/>
              </a:rPr>
              <a:t>ρ) </a:t>
            </a:r>
            <a:r>
              <a:rPr lang="ru-RU" b="1" dirty="0">
                <a:solidFill>
                  <a:schemeClr val="accent2"/>
                </a:solidFill>
                <a:latin typeface="Times New Roman" panose="02020603050405020304" pitchFamily="18" charset="0"/>
                <a:cs typeface="Times New Roman" panose="02020603050405020304" pitchFamily="18" charset="0"/>
              </a:rPr>
              <a:t>сочетается с анализом потерь энергии в </a:t>
            </a:r>
            <a:r>
              <a:rPr lang="ru-RU" b="1" dirty="0" err="1">
                <a:solidFill>
                  <a:schemeClr val="accent2"/>
                </a:solidFill>
                <a:latin typeface="Times New Roman" panose="02020603050405020304" pitchFamily="18" charset="0"/>
                <a:cs typeface="Times New Roman" panose="02020603050405020304" pitchFamily="18" charset="0"/>
              </a:rPr>
              <a:t>деградере</a:t>
            </a:r>
            <a:r>
              <a:rPr lang="ru-RU" b="1" dirty="0">
                <a:solidFill>
                  <a:schemeClr val="accent2"/>
                </a:solidFill>
                <a:latin typeface="Times New Roman" panose="02020603050405020304" pitchFamily="18" charset="0"/>
                <a:cs typeface="Times New Roman" panose="02020603050405020304" pitchFamily="18" charset="0"/>
              </a:rPr>
              <a:t> (</a:t>
            </a:r>
            <a:r>
              <a:rPr lang="en-US" b="1" dirty="0">
                <a:solidFill>
                  <a:schemeClr val="accent2"/>
                </a:solidFill>
                <a:latin typeface="Times New Roman" panose="02020603050405020304" pitchFamily="18" charset="0"/>
                <a:cs typeface="Times New Roman" panose="02020603050405020304" pitchFamily="18" charset="0"/>
              </a:rPr>
              <a:t>degrader)</a:t>
            </a:r>
            <a:r>
              <a:rPr lang="ru-RU" b="1" dirty="0">
                <a:solidFill>
                  <a:schemeClr val="accent2"/>
                </a:solidFill>
                <a:latin typeface="Times New Roman" panose="02020603050405020304" pitchFamily="18" charset="0"/>
                <a:cs typeface="Times New Roman" panose="02020603050405020304" pitchFamily="18" charset="0"/>
              </a:rPr>
              <a:t> специальной формы (</a:t>
            </a:r>
            <a:r>
              <a:rPr lang="el-GR" b="1" dirty="0">
                <a:solidFill>
                  <a:schemeClr val="accent2"/>
                </a:solidFill>
                <a:latin typeface="Times New Roman" panose="02020603050405020304" pitchFamily="18" charset="0"/>
                <a:cs typeface="Times New Roman" panose="02020603050405020304" pitchFamily="18" charset="0"/>
              </a:rPr>
              <a:t>Δ</a:t>
            </a:r>
            <a:r>
              <a:rPr lang="en-GB" b="1" dirty="0">
                <a:solidFill>
                  <a:schemeClr val="accent2"/>
                </a:solidFill>
                <a:latin typeface="Times New Roman" panose="02020603050405020304" pitchFamily="18" charset="0"/>
                <a:cs typeface="Times New Roman" panose="02020603050405020304" pitchFamily="18" charset="0"/>
              </a:rPr>
              <a:t>E). </a:t>
            </a:r>
            <a:r>
              <a:rPr lang="ru-RU" b="1" dirty="0">
                <a:solidFill>
                  <a:schemeClr val="accent2"/>
                </a:solidFill>
                <a:latin typeface="Times New Roman" panose="02020603050405020304" pitchFamily="18" charset="0"/>
                <a:cs typeface="Times New Roman" panose="02020603050405020304" pitchFamily="18" charset="0"/>
              </a:rPr>
              <a:t>Главный сепаратор имеет три возможных выхода: в кольцевую ветвь (</a:t>
            </a:r>
            <a:r>
              <a:rPr lang="en-GB" b="1" dirty="0">
                <a:solidFill>
                  <a:schemeClr val="accent2"/>
                </a:solidFill>
                <a:latin typeface="Times New Roman" panose="02020603050405020304" pitchFamily="18" charset="0"/>
                <a:cs typeface="Times New Roman" panose="02020603050405020304" pitchFamily="18" charset="0"/>
              </a:rPr>
              <a:t>RB), </a:t>
            </a:r>
            <a:r>
              <a:rPr lang="ru-RU" b="1" dirty="0">
                <a:solidFill>
                  <a:schemeClr val="accent2"/>
                </a:solidFill>
                <a:latin typeface="Times New Roman" panose="02020603050405020304" pitchFamily="18" charset="0"/>
                <a:cs typeface="Times New Roman" panose="02020603050405020304" pitchFamily="18" charset="0"/>
              </a:rPr>
              <a:t>в ветвь высоких энергий (</a:t>
            </a:r>
            <a:r>
              <a:rPr lang="en-GB" b="1" dirty="0">
                <a:solidFill>
                  <a:schemeClr val="accent2"/>
                </a:solidFill>
                <a:latin typeface="Times New Roman" panose="02020603050405020304" pitchFamily="18" charset="0"/>
                <a:cs typeface="Times New Roman" panose="02020603050405020304" pitchFamily="18" charset="0"/>
              </a:rPr>
              <a:t>HEB) </a:t>
            </a:r>
            <a:r>
              <a:rPr lang="ru-RU" b="1" dirty="0">
                <a:solidFill>
                  <a:schemeClr val="accent2"/>
                </a:solidFill>
                <a:latin typeface="Times New Roman" panose="02020603050405020304" pitchFamily="18" charset="0"/>
                <a:cs typeface="Times New Roman" panose="02020603050405020304" pitchFamily="18" charset="0"/>
              </a:rPr>
              <a:t>и в ветвь низких энергий (</a:t>
            </a:r>
            <a:r>
              <a:rPr lang="en-GB" b="1" dirty="0">
                <a:solidFill>
                  <a:schemeClr val="accent2"/>
                </a:solidFill>
                <a:latin typeface="Times New Roman" panose="02020603050405020304" pitchFamily="18" charset="0"/>
                <a:cs typeface="Times New Roman" panose="02020603050405020304" pitchFamily="18" charset="0"/>
              </a:rPr>
              <a:t>LEB).</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D720B2C-3E09-1DC5-AFF5-46B0B9D41E33}"/>
              </a:ext>
            </a:extLst>
          </p:cNvPr>
          <p:cNvSpPr>
            <a:spLocks noGrp="1"/>
          </p:cNvSpPr>
          <p:nvPr>
            <p:ph type="sldNum" sz="quarter" idx="12"/>
          </p:nvPr>
        </p:nvSpPr>
        <p:spPr>
          <a:xfrm>
            <a:off x="6905105" y="6305550"/>
            <a:ext cx="2133600" cy="476250"/>
          </a:xfrm>
        </p:spPr>
        <p:txBody>
          <a:bodyPr/>
          <a:lstStyle/>
          <a:p>
            <a:pPr>
              <a:defRPr/>
            </a:pPr>
            <a:fld id="{A035C65F-31C9-4B29-AE8C-A6F6B37CA7B9}" type="slidenum">
              <a:rPr lang="ru-RU" altLang="ru-RU" smtClean="0"/>
              <a:pPr>
                <a:defRPr/>
              </a:pPr>
              <a:t>49</a:t>
            </a:fld>
            <a:endParaRPr lang="ru-RU" altLang="ru-R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1019175" y="3670300"/>
          <a:ext cx="1296988" cy="1919288"/>
        </p:xfrm>
        <a:graphic>
          <a:graphicData uri="http://schemas.openxmlformats.org/presentationml/2006/ole">
            <mc:AlternateContent xmlns:mc="http://schemas.openxmlformats.org/markup-compatibility/2006">
              <mc:Choice xmlns:v="urn:schemas-microsoft-com:vml" Requires="v">
                <p:oleObj name="CorelDRAW" r:id="rId3" imgW="2843784" imgH="2090928" progId="CorelDRAW.Graphic.13">
                  <p:embed/>
                </p:oleObj>
              </mc:Choice>
              <mc:Fallback>
                <p:oleObj name="CorelDRAW" r:id="rId3" imgW="2843784" imgH="2090928" progId="CorelDRAW.Graphic.1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175" y="3670300"/>
                        <a:ext cx="1296988"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3"/>
          <p:cNvGraphicFramePr>
            <a:graphicFrameLocks noGrp="1" noChangeAspect="1"/>
          </p:cNvGraphicFramePr>
          <p:nvPr>
            <p:ph sz="quarter" idx="1"/>
          </p:nvPr>
        </p:nvGraphicFramePr>
        <p:xfrm>
          <a:off x="336550" y="1000125"/>
          <a:ext cx="7096125" cy="5019675"/>
        </p:xfrm>
        <a:graphic>
          <a:graphicData uri="http://schemas.openxmlformats.org/presentationml/2006/ole">
            <mc:AlternateContent xmlns:mc="http://schemas.openxmlformats.org/markup-compatibility/2006">
              <mc:Choice xmlns:v="urn:schemas-microsoft-com:vml" Requires="v">
                <p:oleObj name="CorelDRAW" r:id="rId5" imgW="8025384" imgH="5675376" progId="CorelDRAW.Graphic.13">
                  <p:embed/>
                </p:oleObj>
              </mc:Choice>
              <mc:Fallback>
                <p:oleObj name="CorelDRAW" r:id="rId5" imgW="8025384" imgH="5675376" progId="CorelDRAW.Graphic.1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50" y="1000125"/>
                        <a:ext cx="7096125"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2" name="Object 4"/>
          <p:cNvGraphicFramePr>
            <a:graphicFrameLocks noGrp="1" noChangeAspect="1"/>
          </p:cNvGraphicFramePr>
          <p:nvPr>
            <p:ph sz="quarter" idx="4"/>
          </p:nvPr>
        </p:nvGraphicFramePr>
        <p:xfrm>
          <a:off x="1023938" y="1060450"/>
          <a:ext cx="7815262" cy="4430713"/>
        </p:xfrm>
        <a:graphic>
          <a:graphicData uri="http://schemas.openxmlformats.org/presentationml/2006/ole">
            <mc:AlternateContent xmlns:mc="http://schemas.openxmlformats.org/markup-compatibility/2006">
              <mc:Choice xmlns:v="urn:schemas-microsoft-com:vml" Requires="v">
                <p:oleObj name="CorelDRAW" r:id="rId7" imgW="8836152" imgH="5007864" progId="CorelDRAW.Graphic.13">
                  <p:embed/>
                </p:oleObj>
              </mc:Choice>
              <mc:Fallback>
                <p:oleObj name="CorelDRAW" r:id="rId7" imgW="8836152" imgH="5007864" progId="CorelDRAW.Graphic.1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3938" y="1060450"/>
                        <a:ext cx="7815262" cy="443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3" name="Object 5"/>
          <p:cNvGraphicFramePr>
            <a:graphicFrameLocks noGrp="1" noChangeAspect="1"/>
          </p:cNvGraphicFramePr>
          <p:nvPr>
            <p:ph sz="quarter" idx="2"/>
          </p:nvPr>
        </p:nvGraphicFramePr>
        <p:xfrm>
          <a:off x="1038225" y="1096963"/>
          <a:ext cx="6559550" cy="4413250"/>
        </p:xfrm>
        <a:graphic>
          <a:graphicData uri="http://schemas.openxmlformats.org/presentationml/2006/ole">
            <mc:AlternateContent xmlns:mc="http://schemas.openxmlformats.org/markup-compatibility/2006">
              <mc:Choice xmlns:v="urn:schemas-microsoft-com:vml" Requires="v">
                <p:oleObj name="CorelDRAW" r:id="rId9" imgW="7446264" imgH="5007864" progId="CorelDRAW.Graphic.13">
                  <p:embed/>
                </p:oleObj>
              </mc:Choice>
              <mc:Fallback>
                <p:oleObj name="CorelDRAW" r:id="rId9" imgW="7446264" imgH="5007864" progId="CorelDRAW.Graphic.1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8225" y="1096963"/>
                        <a:ext cx="6559550"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4" name="Object 6"/>
          <p:cNvGraphicFramePr>
            <a:graphicFrameLocks noGrp="1" noChangeAspect="1"/>
          </p:cNvGraphicFramePr>
          <p:nvPr>
            <p:ph sz="quarter" idx="3"/>
          </p:nvPr>
        </p:nvGraphicFramePr>
        <p:xfrm>
          <a:off x="1023938" y="1087438"/>
          <a:ext cx="7748587" cy="4427537"/>
        </p:xfrm>
        <a:graphic>
          <a:graphicData uri="http://schemas.openxmlformats.org/presentationml/2006/ole">
            <mc:AlternateContent xmlns:mc="http://schemas.openxmlformats.org/markup-compatibility/2006">
              <mc:Choice xmlns:v="urn:schemas-microsoft-com:vml" Requires="v">
                <p:oleObj name="CorelDRAW" r:id="rId11" imgW="8766048" imgH="5007864" progId="CorelDRAW.Graphic.13">
                  <p:embed/>
                </p:oleObj>
              </mc:Choice>
              <mc:Fallback>
                <p:oleObj name="CorelDRAW" r:id="rId11" imgW="8766048" imgH="5007864" progId="CorelDRAW.Graphic.1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3938" y="1087438"/>
                        <a:ext cx="7748587"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3498" name="Group 10"/>
          <p:cNvGrpSpPr>
            <a:grpSpLocks/>
          </p:cNvGrpSpPr>
          <p:nvPr/>
        </p:nvGrpSpPr>
        <p:grpSpPr bwMode="auto">
          <a:xfrm>
            <a:off x="809625" y="3709988"/>
            <a:ext cx="3322638" cy="1316037"/>
            <a:chOff x="510" y="2337"/>
            <a:chExt cx="2093" cy="829"/>
          </a:xfrm>
        </p:grpSpPr>
        <p:sp>
          <p:nvSpPr>
            <p:cNvPr id="15383" name="AutoShape 11"/>
            <p:cNvSpPr>
              <a:spLocks noChangeArrowheads="1"/>
            </p:cNvSpPr>
            <p:nvPr/>
          </p:nvSpPr>
          <p:spPr bwMode="auto">
            <a:xfrm>
              <a:off x="1129" y="2373"/>
              <a:ext cx="144" cy="144"/>
            </a:xfrm>
            <a:prstGeom prst="rightArrow">
              <a:avLst>
                <a:gd name="adj1" fmla="val 50000"/>
                <a:gd name="adj2" fmla="val 25000"/>
              </a:avLst>
            </a:prstGeom>
            <a:noFill/>
            <a:ln w="19050">
              <a:solidFill>
                <a:srgbClr val="660066"/>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5384" name="Text Box 12"/>
            <p:cNvSpPr txBox="1">
              <a:spLocks noChangeArrowheads="1"/>
            </p:cNvSpPr>
            <p:nvPr/>
          </p:nvSpPr>
          <p:spPr bwMode="auto">
            <a:xfrm>
              <a:off x="510" y="2337"/>
              <a:ext cx="614"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baseline="30000">
                  <a:solidFill>
                    <a:srgbClr val="660066"/>
                  </a:solidFill>
                  <a:latin typeface="Comic Sans MS" panose="030F0702030302020204" pitchFamily="66" charset="0"/>
                </a:rPr>
                <a:t>292</a:t>
              </a:r>
              <a:r>
                <a:rPr lang="en-US" altLang="ru-RU" sz="1800" b="1">
                  <a:solidFill>
                    <a:srgbClr val="660066"/>
                  </a:solidFill>
                  <a:latin typeface="Comic Sans MS" panose="030F0702030302020204" pitchFamily="66" charset="0"/>
                </a:rPr>
                <a:t>120</a:t>
              </a:r>
              <a:endParaRPr lang="ru-RU" altLang="ru-RU" sz="1800" b="1">
                <a:solidFill>
                  <a:srgbClr val="660066"/>
                </a:solidFill>
                <a:latin typeface="Comic Sans MS" panose="030F0702030302020204" pitchFamily="66" charset="0"/>
              </a:endParaRPr>
            </a:p>
          </p:txBody>
        </p:sp>
        <p:sp>
          <p:nvSpPr>
            <p:cNvPr id="15385" name="AutoShape 13"/>
            <p:cNvSpPr>
              <a:spLocks noChangeArrowheads="1"/>
            </p:cNvSpPr>
            <p:nvPr/>
          </p:nvSpPr>
          <p:spPr bwMode="auto">
            <a:xfrm flipH="1">
              <a:off x="1429" y="2518"/>
              <a:ext cx="144" cy="144"/>
            </a:xfrm>
            <a:prstGeom prst="rightArrow">
              <a:avLst>
                <a:gd name="adj1" fmla="val 50000"/>
                <a:gd name="adj2" fmla="val 25000"/>
              </a:avLst>
            </a:prstGeom>
            <a:noFill/>
            <a:ln w="19050">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5386" name="Text Box 14"/>
            <p:cNvSpPr txBox="1">
              <a:spLocks noChangeArrowheads="1"/>
            </p:cNvSpPr>
            <p:nvPr/>
          </p:nvSpPr>
          <p:spPr bwMode="auto">
            <a:xfrm>
              <a:off x="1585" y="2473"/>
              <a:ext cx="1018" cy="69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baseline="30000" dirty="0">
                  <a:latin typeface="Comic Sans MS" panose="030F0702030302020204" pitchFamily="66" charset="0"/>
                </a:rPr>
                <a:t>294</a:t>
              </a:r>
              <a:r>
                <a:rPr lang="en-US" altLang="ru-RU" sz="1800" b="1" dirty="0">
                  <a:latin typeface="Comic Sans MS" panose="030F0702030302020204" pitchFamily="66" charset="0"/>
                </a:rPr>
                <a:t>118 </a:t>
              </a:r>
            </a:p>
            <a:p>
              <a:pPr eaLnBrk="1" hangingPunct="1">
                <a:spcBef>
                  <a:spcPct val="0"/>
                </a:spcBef>
                <a:buFontTx/>
                <a:buNone/>
              </a:pPr>
              <a:r>
                <a:rPr lang="en-US" altLang="ru-RU" sz="1600" b="1" dirty="0">
                  <a:latin typeface="Comic Sans MS" panose="030F0702030302020204" pitchFamily="66" charset="0"/>
                </a:rPr>
                <a:t>was produced</a:t>
              </a:r>
            </a:p>
            <a:p>
              <a:pPr eaLnBrk="1" hangingPunct="1">
                <a:spcBef>
                  <a:spcPct val="0"/>
                </a:spcBef>
                <a:buFontTx/>
                <a:buNone/>
              </a:pPr>
              <a:r>
                <a:rPr lang="en-US" altLang="ru-RU" sz="1600" b="1" dirty="0">
                  <a:latin typeface="Comic Sans MS" panose="030F0702030302020204" pitchFamily="66" charset="0"/>
                </a:rPr>
                <a:t>in </a:t>
              </a:r>
              <a:r>
                <a:rPr lang="en-US" altLang="ru-RU" sz="2000" b="1" baseline="30000" dirty="0">
                  <a:latin typeface="Comic Sans MS" panose="030F0702030302020204" pitchFamily="66" charset="0"/>
                </a:rPr>
                <a:t>249</a:t>
              </a:r>
              <a:r>
                <a:rPr lang="en-US" altLang="ru-RU" sz="1600" b="1" dirty="0">
                  <a:latin typeface="Comic Sans MS" panose="030F0702030302020204" pitchFamily="66" charset="0"/>
                </a:rPr>
                <a:t>Cf+</a:t>
              </a:r>
              <a:r>
                <a:rPr lang="en-US" altLang="ru-RU" sz="2000" b="1" baseline="30000" dirty="0">
                  <a:latin typeface="Comic Sans MS" panose="030F0702030302020204" pitchFamily="66" charset="0"/>
                </a:rPr>
                <a:t>48</a:t>
              </a:r>
              <a:r>
                <a:rPr lang="en-US" altLang="ru-RU" sz="1600" b="1" dirty="0">
                  <a:latin typeface="Comic Sans MS" panose="030F0702030302020204" pitchFamily="66" charset="0"/>
                </a:rPr>
                <a:t>Ca </a:t>
              </a:r>
            </a:p>
            <a:p>
              <a:pPr eaLnBrk="1" hangingPunct="1">
                <a:spcBef>
                  <a:spcPct val="0"/>
                </a:spcBef>
                <a:buFontTx/>
                <a:buNone/>
              </a:pPr>
              <a:r>
                <a:rPr lang="en-US" altLang="ru-RU" sz="1600" b="1" dirty="0">
                  <a:latin typeface="Comic Sans MS" panose="030F0702030302020204" pitchFamily="66" charset="0"/>
                </a:rPr>
                <a:t>reaction </a:t>
              </a:r>
              <a:endParaRPr lang="ru-RU" altLang="ru-RU" sz="1600" b="1" dirty="0">
                <a:latin typeface="Comic Sans MS" panose="030F0702030302020204" pitchFamily="66" charset="0"/>
              </a:endParaRPr>
            </a:p>
          </p:txBody>
        </p:sp>
      </p:grpSp>
      <p:sp>
        <p:nvSpPr>
          <p:cNvPr id="15368" name="Line 15"/>
          <p:cNvSpPr>
            <a:spLocks noChangeShapeType="1"/>
          </p:cNvSpPr>
          <p:nvPr/>
        </p:nvSpPr>
        <p:spPr bwMode="auto">
          <a:xfrm>
            <a:off x="468313" y="544512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5369" name="AutoShape 16"/>
          <p:cNvSpPr>
            <a:spLocks noChangeArrowheads="1"/>
          </p:cNvSpPr>
          <p:nvPr/>
        </p:nvSpPr>
        <p:spPr bwMode="auto">
          <a:xfrm>
            <a:off x="2965450" y="3335338"/>
            <a:ext cx="131763" cy="152400"/>
          </a:xfrm>
          <a:prstGeom prst="irregularSeal2">
            <a:avLst/>
          </a:prstGeom>
          <a:solidFill>
            <a:srgbClr val="4D4D4D"/>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5371" name="AutoShape 29"/>
          <p:cNvSpPr>
            <a:spLocks noChangeArrowheads="1"/>
          </p:cNvSpPr>
          <p:nvPr/>
        </p:nvSpPr>
        <p:spPr bwMode="auto">
          <a:xfrm>
            <a:off x="2576513" y="3476625"/>
            <a:ext cx="131762" cy="152400"/>
          </a:xfrm>
          <a:prstGeom prst="irregularSeal2">
            <a:avLst/>
          </a:prstGeom>
          <a:solidFill>
            <a:srgbClr val="4D4D4D"/>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 name="Rectangle 4">
            <a:extLst>
              <a:ext uri="{FF2B5EF4-FFF2-40B4-BE49-F238E27FC236}">
                <a16:creationId xmlns:a16="http://schemas.microsoft.com/office/drawing/2014/main" id="{2E2D1573-55F8-3517-43BA-C0209CBB5C46}"/>
              </a:ext>
            </a:extLst>
          </p:cNvPr>
          <p:cNvSpPr>
            <a:spLocks noGrp="1" noChangeArrowheads="1"/>
          </p:cNvSpPr>
          <p:nvPr>
            <p:ph type="title"/>
          </p:nvPr>
        </p:nvSpPr>
        <p:spPr>
          <a:xfrm>
            <a:off x="533400" y="76201"/>
            <a:ext cx="8229600" cy="816838"/>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Необычные распределения плотности</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3C8D073-7D9E-C4FF-C672-0F1D12F84D76}"/>
              </a:ext>
            </a:extLst>
          </p:cNvPr>
          <p:cNvSpPr>
            <a:spLocks noGrp="1"/>
          </p:cNvSpPr>
          <p:nvPr>
            <p:ph type="sldNum" sz="quarter" idx="12"/>
          </p:nvPr>
        </p:nvSpPr>
        <p:spPr/>
        <p:txBody>
          <a:bodyPr/>
          <a:lstStyle/>
          <a:p>
            <a:pPr>
              <a:defRPr/>
            </a:pPr>
            <a:fld id="{1F00A40A-9572-4927-98DB-350797180016}" type="slidenum">
              <a:rPr lang="ru-RU" altLang="ru-RU" smtClean="0"/>
              <a:pPr>
                <a:defRPr/>
              </a:pPr>
              <a:t>5</a:t>
            </a:fld>
            <a:endParaRPr lang="ru-RU" altLang="ru-RU"/>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Заголовок 1"/>
          <p:cNvSpPr>
            <a:spLocks noGrp="1"/>
          </p:cNvSpPr>
          <p:nvPr>
            <p:ph type="title"/>
          </p:nvPr>
        </p:nvSpPr>
        <p:spPr>
          <a:xfrm>
            <a:off x="457200" y="76200"/>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Super-FRS – Super Fragment Separator</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2800" b="1" dirty="0">
                <a:solidFill>
                  <a:srgbClr val="FF3300"/>
                </a:solidFill>
                <a:latin typeface="Times New Roman" panose="02020603050405020304" pitchFamily="18" charset="0"/>
                <a:cs typeface="Times New Roman" panose="02020603050405020304" pitchFamily="18" charset="0"/>
              </a:rPr>
              <a:t>FAIR, GSI, Germany</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6E0C054-1723-9149-1C64-5C6D94571645}"/>
              </a:ext>
            </a:extLst>
          </p:cNvPr>
          <p:cNvPicPr>
            <a:picLocks noChangeAspect="1"/>
          </p:cNvPicPr>
          <p:nvPr/>
        </p:nvPicPr>
        <p:blipFill rotWithShape="1">
          <a:blip r:embed="rId2">
            <a:extLst>
              <a:ext uri="{28A0092B-C50C-407E-A947-70E740481C1C}">
                <a14:useLocalDpi xmlns:a14="http://schemas.microsoft.com/office/drawing/2010/main" val="0"/>
              </a:ext>
            </a:extLst>
          </a:blip>
          <a:srcRect l="2941" b="2876"/>
          <a:stretch/>
        </p:blipFill>
        <p:spPr>
          <a:xfrm>
            <a:off x="1009650" y="2145050"/>
            <a:ext cx="7124700" cy="4648843"/>
          </a:xfrm>
          <a:prstGeom prst="rect">
            <a:avLst/>
          </a:prstGeom>
        </p:spPr>
      </p:pic>
      <p:sp>
        <p:nvSpPr>
          <p:cNvPr id="8" name="TextBox 7">
            <a:extLst>
              <a:ext uri="{FF2B5EF4-FFF2-40B4-BE49-F238E27FC236}">
                <a16:creationId xmlns:a16="http://schemas.microsoft.com/office/drawing/2014/main" id="{0D580900-2ABF-489F-6F6F-238024807F3D}"/>
              </a:ext>
            </a:extLst>
          </p:cNvPr>
          <p:cNvSpPr txBox="1"/>
          <p:nvPr/>
        </p:nvSpPr>
        <p:spPr>
          <a:xfrm>
            <a:off x="457200" y="1219200"/>
            <a:ext cx="8229600" cy="1015663"/>
          </a:xfrm>
          <a:prstGeom prst="rect">
            <a:avLst/>
          </a:prstGeom>
          <a:noFill/>
        </p:spPr>
        <p:txBody>
          <a:bodyPr wrap="square">
            <a:spAutoFit/>
          </a:bodyPr>
          <a:lstStyle/>
          <a:p>
            <a:pPr algn="just"/>
            <a:r>
              <a:rPr lang="en-GB" sz="1200" b="1" dirty="0">
                <a:effectLst/>
                <a:latin typeface="Times New Roman" panose="02020603050405020304" pitchFamily="18" charset="0"/>
                <a:cs typeface="Times New Roman" panose="02020603050405020304" pitchFamily="18" charset="0"/>
              </a:rPr>
              <a:t>Separation principle of the Super-FRS consisting of the pre- and main-separator stage. In the presented calculated example a 1500 MeV/u </a:t>
            </a:r>
            <a:r>
              <a:rPr lang="en-GB" sz="1200" b="1" baseline="30000" dirty="0">
                <a:effectLst/>
                <a:latin typeface="Times New Roman" panose="02020603050405020304" pitchFamily="18" charset="0"/>
                <a:cs typeface="Times New Roman" panose="02020603050405020304" pitchFamily="18" charset="0"/>
              </a:rPr>
              <a:t>238</a:t>
            </a:r>
            <a:r>
              <a:rPr lang="en-GB" sz="1200" b="1" dirty="0">
                <a:effectLst/>
                <a:latin typeface="Times New Roman" panose="02020603050405020304" pitchFamily="18" charset="0"/>
                <a:cs typeface="Times New Roman" panose="02020603050405020304" pitchFamily="18" charset="0"/>
              </a:rPr>
              <a:t>U primary beam is focused on a 4 g/cm</a:t>
            </a:r>
            <a:r>
              <a:rPr lang="en-GB" sz="1200" b="1" baseline="30000" dirty="0">
                <a:effectLst/>
                <a:latin typeface="Times New Roman" panose="02020603050405020304" pitchFamily="18" charset="0"/>
                <a:cs typeface="Times New Roman" panose="02020603050405020304" pitchFamily="18" charset="0"/>
              </a:rPr>
              <a:t>2</a:t>
            </a:r>
            <a:r>
              <a:rPr lang="en-GB" sz="1200" b="1" dirty="0">
                <a:effectLst/>
                <a:latin typeface="Times New Roman" panose="02020603050405020304" pitchFamily="18" charset="0"/>
                <a:cs typeface="Times New Roman" panose="02020603050405020304" pitchFamily="18" charset="0"/>
              </a:rPr>
              <a:t> carbon target with the goal to provide spatially separated </a:t>
            </a:r>
            <a:r>
              <a:rPr lang="en-GB" sz="1200" b="1" baseline="30000" dirty="0">
                <a:effectLst/>
                <a:latin typeface="Times New Roman" panose="02020603050405020304" pitchFamily="18" charset="0"/>
                <a:cs typeface="Times New Roman" panose="02020603050405020304" pitchFamily="18" charset="0"/>
              </a:rPr>
              <a:t>132</a:t>
            </a:r>
            <a:r>
              <a:rPr lang="en-GB" sz="1200" b="1" dirty="0">
                <a:effectLst/>
                <a:latin typeface="Times New Roman" panose="02020603050405020304" pitchFamily="18" charset="0"/>
                <a:cs typeface="Times New Roman" panose="02020603050405020304" pitchFamily="18" charset="0"/>
              </a:rPr>
              <a:t>Sn isotopes. The separation performance is illustrated by a presentation of the isotopes transmitted at different focal planes of the Super-FRS. The area of the isotopes in the N-Z plane represents the corresponding intensities resulting from transmission and production probability. </a:t>
            </a:r>
            <a:endParaRPr lang="en-GB" sz="12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E696046-5923-9864-EB7E-AFDB70D39BC3}"/>
              </a:ext>
            </a:extLst>
          </p:cNvPr>
          <p:cNvSpPr>
            <a:spLocks noGrp="1"/>
          </p:cNvSpPr>
          <p:nvPr>
            <p:ph type="sldNum" sz="quarter" idx="12"/>
          </p:nvPr>
        </p:nvSpPr>
        <p:spPr/>
        <p:txBody>
          <a:bodyPr/>
          <a:lstStyle/>
          <a:p>
            <a:pPr>
              <a:defRPr/>
            </a:pPr>
            <a:fld id="{A035C65F-31C9-4B29-AE8C-A6F6B37CA7B9}" type="slidenum">
              <a:rPr lang="ru-RU" altLang="ru-RU" smtClean="0"/>
              <a:pPr>
                <a:defRPr/>
              </a:pPr>
              <a:t>50</a:t>
            </a:fld>
            <a:endParaRPr lang="ru-RU" altLang="ru-RU"/>
          </a:p>
        </p:txBody>
      </p:sp>
    </p:spTree>
    <p:extLst>
      <p:ext uri="{BB962C8B-B14F-4D97-AF65-F5344CB8AC3E}">
        <p14:creationId xmlns:p14="http://schemas.microsoft.com/office/powerpoint/2010/main" val="1870830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p:cNvSpPr txBox="1">
            <a:spLocks/>
          </p:cNvSpPr>
          <p:nvPr/>
        </p:nvSpPr>
        <p:spPr bwMode="auto">
          <a:xfrm>
            <a:off x="1371600" y="76200"/>
            <a:ext cx="6324600" cy="762000"/>
          </a:xfrm>
          <a:prstGeom prst="rect">
            <a:avLst/>
          </a:prstGeom>
          <a:noFill/>
          <a:ln w="9525">
            <a:noFill/>
            <a:miter lim="800000"/>
            <a:headEnd/>
            <a:tailEnd/>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defRPr/>
            </a:pPr>
            <a:r>
              <a:rPr lang="ru-RU" sz="2800" b="1" kern="0" dirty="0">
                <a:solidFill>
                  <a:srgbClr val="FF0000"/>
                </a:solidFill>
                <a:latin typeface="Times New Roman" panose="02020603050405020304" pitchFamily="18" charset="0"/>
                <a:cs typeface="Times New Roman" panose="02020603050405020304" pitchFamily="18" charset="0"/>
              </a:rPr>
              <a:t>Фрагмент-сепаратор</a:t>
            </a:r>
            <a:r>
              <a:rPr lang="en-US" sz="2800" b="1" kern="0" dirty="0">
                <a:solidFill>
                  <a:srgbClr val="FF0000"/>
                </a:solidFill>
                <a:latin typeface="Times New Roman" panose="02020603050405020304" pitchFamily="18" charset="0"/>
                <a:cs typeface="Times New Roman" panose="02020603050405020304" pitchFamily="18" charset="0"/>
              </a:rPr>
              <a:t> ACCULINNA-2</a:t>
            </a:r>
          </a:p>
        </p:txBody>
      </p:sp>
      <p:pic>
        <p:nvPicPr>
          <p:cNvPr id="10242" name="Picture 2" descr="Development and application of new experimental methods at ACCULINNA-2  fragment separator | Joint Institute for Nuclear Research">
            <a:extLst>
              <a:ext uri="{FF2B5EF4-FFF2-40B4-BE49-F238E27FC236}">
                <a16:creationId xmlns:a16="http://schemas.microsoft.com/office/drawing/2014/main" id="{AEB33C1A-E824-C644-032C-36764638A3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a:stretch/>
        </p:blipFill>
        <p:spPr bwMode="auto">
          <a:xfrm>
            <a:off x="2514600" y="2968625"/>
            <a:ext cx="6575361" cy="3203575"/>
          </a:xfrm>
          <a:prstGeom prst="rect">
            <a:avLst/>
          </a:prstGeom>
          <a:noFill/>
          <a:extLst>
            <a:ext uri="{909E8E84-426E-40DD-AFC4-6F175D3DCCD1}">
              <a14:hiddenFill xmlns:a14="http://schemas.microsoft.com/office/drawing/2010/main">
                <a:solidFill>
                  <a:srgbClr val="FFFFFF"/>
                </a:solidFill>
              </a14:hiddenFill>
            </a:ext>
          </a:extLst>
        </p:spPr>
      </p:pic>
      <p:pic>
        <p:nvPicPr>
          <p:cNvPr id="67586" name="Picture 2" descr="D:\FTP_BOX\Conferences\Meetings2014\EXON_materials\jan 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2968625"/>
            <a:ext cx="2402681" cy="320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E0BF308A-D723-8099-E627-63E1273297FB}"/>
              </a:ext>
            </a:extLst>
          </p:cNvPr>
          <p:cNvSpPr txBox="1"/>
          <p:nvPr/>
        </p:nvSpPr>
        <p:spPr>
          <a:xfrm>
            <a:off x="76200" y="838200"/>
            <a:ext cx="8992684" cy="1938992"/>
          </a:xfrm>
          <a:prstGeom prst="rect">
            <a:avLst/>
          </a:prstGeom>
          <a:noFill/>
        </p:spPr>
        <p:txBody>
          <a:bodyPr wrap="square">
            <a:spAutoFit/>
          </a:bodyPr>
          <a:lstStyle/>
          <a:p>
            <a:pPr algn="just"/>
            <a:r>
              <a:rPr lang="en-GB" sz="2000" b="1" i="0" u="none" strike="noStrike" dirty="0">
                <a:solidFill>
                  <a:srgbClr val="444444"/>
                </a:solidFill>
                <a:effectLst/>
                <a:latin typeface="Times New Roman" panose="02020603050405020304" pitchFamily="18" charset="0"/>
                <a:cs typeface="Times New Roman" panose="02020603050405020304" pitchFamily="18" charset="0"/>
              </a:rPr>
              <a:t>The RIB intensity is on average 25 times higher in comparison with the ACCULINNA-1 separator which has been operating in the FLNR since 1996. This project has been implemented by the FLNR staff jointly with the SIGMAPHI French company since September 2011. The new ACCULINNA-2 separator is the basis for future studies of the FLNR in the fields of light exotic nuclei near the nucleon stability borders.</a:t>
            </a:r>
            <a:endParaRPr lang="en-RU" sz="20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E52ABCC-0C95-E0D1-1C99-148065D71379}"/>
              </a:ext>
            </a:extLst>
          </p:cNvPr>
          <p:cNvSpPr>
            <a:spLocks noGrp="1"/>
          </p:cNvSpPr>
          <p:nvPr>
            <p:ph type="sldNum" sz="quarter" idx="12"/>
          </p:nvPr>
        </p:nvSpPr>
        <p:spPr/>
        <p:txBody>
          <a:bodyPr/>
          <a:lstStyle/>
          <a:p>
            <a:pPr>
              <a:defRPr/>
            </a:pPr>
            <a:fld id="{CDD68371-3A7F-4A5B-B931-292F9F3A14B1}" type="slidenum">
              <a:rPr lang="ru-RU" smtClean="0"/>
              <a:pPr>
                <a:defRPr/>
              </a:pPr>
              <a:t>51</a:t>
            </a:fld>
            <a:endParaRPr lang="ru-RU"/>
          </a:p>
        </p:txBody>
      </p:sp>
    </p:spTree>
    <p:extLst>
      <p:ext uri="{BB962C8B-B14F-4D97-AF65-F5344CB8AC3E}">
        <p14:creationId xmlns:p14="http://schemas.microsoft.com/office/powerpoint/2010/main" val="1716172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p:cNvSpPr txBox="1">
            <a:spLocks/>
          </p:cNvSpPr>
          <p:nvPr/>
        </p:nvSpPr>
        <p:spPr bwMode="auto">
          <a:xfrm>
            <a:off x="1371600" y="76200"/>
            <a:ext cx="6324600" cy="762000"/>
          </a:xfrm>
          <a:prstGeom prst="rect">
            <a:avLst/>
          </a:prstGeom>
          <a:noFill/>
          <a:ln w="9525">
            <a:noFill/>
            <a:miter lim="800000"/>
            <a:headEnd/>
            <a:tailEnd/>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defRPr/>
            </a:pPr>
            <a:r>
              <a:rPr lang="ru-RU" sz="2800" b="1" kern="0" dirty="0">
                <a:solidFill>
                  <a:srgbClr val="FF0000"/>
                </a:solidFill>
                <a:latin typeface="Times New Roman" panose="02020603050405020304" pitchFamily="18" charset="0"/>
                <a:cs typeface="Times New Roman" panose="02020603050405020304" pitchFamily="18" charset="0"/>
              </a:rPr>
              <a:t>Фрагмент-сепаратор</a:t>
            </a:r>
            <a:r>
              <a:rPr lang="en-US" sz="2800" b="1" kern="0" dirty="0">
                <a:solidFill>
                  <a:srgbClr val="FF0000"/>
                </a:solidFill>
                <a:latin typeface="Times New Roman" panose="02020603050405020304" pitchFamily="18" charset="0"/>
                <a:cs typeface="Times New Roman" panose="02020603050405020304" pitchFamily="18" charset="0"/>
              </a:rPr>
              <a:t> ACCULINNA-2</a:t>
            </a:r>
          </a:p>
        </p:txBody>
      </p:sp>
      <p:pic>
        <p:nvPicPr>
          <p:cNvPr id="5" name="Picture 4">
            <a:extLst>
              <a:ext uri="{FF2B5EF4-FFF2-40B4-BE49-F238E27FC236}">
                <a16:creationId xmlns:a16="http://schemas.microsoft.com/office/drawing/2014/main" id="{FADAE9DE-6D91-38B2-546C-97FA37327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7" y="1198451"/>
            <a:ext cx="9059726" cy="4461098"/>
          </a:xfrm>
          <a:prstGeom prst="rect">
            <a:avLst/>
          </a:prstGeom>
        </p:spPr>
      </p:pic>
      <p:sp>
        <p:nvSpPr>
          <p:cNvPr id="4" name="Slide Number Placeholder 3">
            <a:extLst>
              <a:ext uri="{FF2B5EF4-FFF2-40B4-BE49-F238E27FC236}">
                <a16:creationId xmlns:a16="http://schemas.microsoft.com/office/drawing/2014/main" id="{0797764C-0B8F-A728-2C22-CDD6D92A196E}"/>
              </a:ext>
            </a:extLst>
          </p:cNvPr>
          <p:cNvSpPr>
            <a:spLocks noGrp="1"/>
          </p:cNvSpPr>
          <p:nvPr>
            <p:ph type="sldNum" sz="quarter" idx="12"/>
          </p:nvPr>
        </p:nvSpPr>
        <p:spPr/>
        <p:txBody>
          <a:bodyPr/>
          <a:lstStyle/>
          <a:p>
            <a:pPr>
              <a:defRPr/>
            </a:pPr>
            <a:fld id="{CDD68371-3A7F-4A5B-B931-292F9F3A14B1}" type="slidenum">
              <a:rPr lang="ru-RU" smtClean="0"/>
              <a:pPr>
                <a:defRPr/>
              </a:pPr>
              <a:t>52</a:t>
            </a:fld>
            <a:endParaRPr lang="ru-RU"/>
          </a:p>
        </p:txBody>
      </p:sp>
    </p:spTree>
    <p:extLst>
      <p:ext uri="{BB962C8B-B14F-4D97-AF65-F5344CB8AC3E}">
        <p14:creationId xmlns:p14="http://schemas.microsoft.com/office/powerpoint/2010/main" val="3212621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70ED65-8EB3-7750-ECCD-48F8B4B8A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14401"/>
            <a:ext cx="9143999" cy="5492862"/>
          </a:xfrm>
          <a:prstGeom prst="rect">
            <a:avLst/>
          </a:prstGeom>
        </p:spPr>
      </p:pic>
      <p:sp>
        <p:nvSpPr>
          <p:cNvPr id="10" name="TextBox 9">
            <a:extLst>
              <a:ext uri="{FF2B5EF4-FFF2-40B4-BE49-F238E27FC236}">
                <a16:creationId xmlns:a16="http://schemas.microsoft.com/office/drawing/2014/main" id="{8B635392-CCB5-CD49-6EB7-57AE39952C89}"/>
              </a:ext>
            </a:extLst>
          </p:cNvPr>
          <p:cNvSpPr txBox="1"/>
          <p:nvPr/>
        </p:nvSpPr>
        <p:spPr>
          <a:xfrm>
            <a:off x="0" y="1143000"/>
            <a:ext cx="4267200" cy="1077218"/>
          </a:xfrm>
          <a:prstGeom prst="rect">
            <a:avLst/>
          </a:prstGeom>
          <a:noFill/>
        </p:spPr>
        <p:txBody>
          <a:bodyPr wrap="square">
            <a:spAutoFit/>
          </a:bodyPr>
          <a:lstStyle/>
          <a:p>
            <a:pPr algn="ctr"/>
            <a:r>
              <a:rPr lang="ru-RU" sz="1600" b="1" i="0" u="none" strike="noStrike" dirty="0">
                <a:solidFill>
                  <a:schemeClr val="bg1"/>
                </a:solidFill>
                <a:effectLst/>
                <a:latin typeface="Times New Roman" panose="02020603050405020304" pitchFamily="18" charset="0"/>
                <a:cs typeface="Times New Roman" panose="02020603050405020304" pitchFamily="18" charset="0"/>
              </a:rPr>
              <a:t>Член-корреспондент РАН Л.В. Григоренко на </a:t>
            </a:r>
            <a:r>
              <a:rPr lang="ru-RU" sz="1600" b="1" dirty="0">
                <a:solidFill>
                  <a:schemeClr val="bg1"/>
                </a:solidFill>
                <a:latin typeface="Times New Roman" panose="02020603050405020304" pitchFamily="18" charset="0"/>
                <a:cs typeface="Times New Roman" panose="02020603050405020304" pitchFamily="18" charset="0"/>
              </a:rPr>
              <a:t>обще</a:t>
            </a:r>
            <a:r>
              <a:rPr lang="ru-RU" sz="1600" b="1" i="0" u="none" strike="noStrike" dirty="0">
                <a:solidFill>
                  <a:schemeClr val="bg1"/>
                </a:solidFill>
                <a:effectLst/>
                <a:latin typeface="Times New Roman" panose="02020603050405020304" pitchFamily="18" charset="0"/>
                <a:cs typeface="Times New Roman" panose="02020603050405020304" pitchFamily="18" charset="0"/>
              </a:rPr>
              <a:t>лабораторном семинаре ЛЯР посвященном запуску нового фрагмент-сепаратора АКУЛИНА-2 (2017 г)</a:t>
            </a:r>
            <a:endParaRPr lang="en-RU" sz="1600" b="1" dirty="0">
              <a:solidFill>
                <a:schemeClr val="bg1"/>
              </a:solidFill>
              <a:latin typeface="Times New Roman" panose="02020603050405020304" pitchFamily="18" charset="0"/>
              <a:cs typeface="Times New Roman" panose="02020603050405020304" pitchFamily="18" charset="0"/>
            </a:endParaRPr>
          </a:p>
        </p:txBody>
      </p:sp>
      <p:sp>
        <p:nvSpPr>
          <p:cNvPr id="12" name="Заголовок 1">
            <a:extLst>
              <a:ext uri="{FF2B5EF4-FFF2-40B4-BE49-F238E27FC236}">
                <a16:creationId xmlns:a16="http://schemas.microsoft.com/office/drawing/2014/main" id="{AE0F4F25-75CC-C1AE-3C1C-028802CC409E}"/>
              </a:ext>
            </a:extLst>
          </p:cNvPr>
          <p:cNvSpPr txBox="1">
            <a:spLocks/>
          </p:cNvSpPr>
          <p:nvPr/>
        </p:nvSpPr>
        <p:spPr bwMode="auto">
          <a:xfrm>
            <a:off x="1371600" y="76200"/>
            <a:ext cx="6324600" cy="762000"/>
          </a:xfrm>
          <a:prstGeom prst="rect">
            <a:avLst/>
          </a:prstGeom>
          <a:noFill/>
          <a:ln w="9525">
            <a:noFill/>
            <a:miter lim="800000"/>
            <a:headEnd/>
            <a:tailEnd/>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defRPr/>
            </a:pPr>
            <a:r>
              <a:rPr lang="ru-RU" sz="2800" b="1" kern="0" dirty="0">
                <a:solidFill>
                  <a:srgbClr val="FF0000"/>
                </a:solidFill>
                <a:latin typeface="Times New Roman" panose="02020603050405020304" pitchFamily="18" charset="0"/>
                <a:cs typeface="Times New Roman" panose="02020603050405020304" pitchFamily="18" charset="0"/>
              </a:rPr>
              <a:t>Фрагмент-сепаратор</a:t>
            </a:r>
            <a:r>
              <a:rPr lang="en-US" sz="2800" b="1" kern="0" dirty="0">
                <a:solidFill>
                  <a:srgbClr val="FF0000"/>
                </a:solidFill>
                <a:latin typeface="Times New Roman" panose="02020603050405020304" pitchFamily="18" charset="0"/>
                <a:cs typeface="Times New Roman" panose="02020603050405020304" pitchFamily="18" charset="0"/>
              </a:rPr>
              <a:t> ACCULINNA-2</a:t>
            </a:r>
          </a:p>
        </p:txBody>
      </p:sp>
      <p:sp>
        <p:nvSpPr>
          <p:cNvPr id="14" name="Slide Number Placeholder 13">
            <a:extLst>
              <a:ext uri="{FF2B5EF4-FFF2-40B4-BE49-F238E27FC236}">
                <a16:creationId xmlns:a16="http://schemas.microsoft.com/office/drawing/2014/main" id="{42680817-B6A3-782F-6597-F1137231165A}"/>
              </a:ext>
            </a:extLst>
          </p:cNvPr>
          <p:cNvSpPr>
            <a:spLocks noGrp="1"/>
          </p:cNvSpPr>
          <p:nvPr>
            <p:ph type="sldNum" sz="quarter" idx="12"/>
          </p:nvPr>
        </p:nvSpPr>
        <p:spPr>
          <a:xfrm>
            <a:off x="6858000" y="6464067"/>
            <a:ext cx="2133600" cy="476250"/>
          </a:xfrm>
        </p:spPr>
        <p:txBody>
          <a:bodyPr/>
          <a:lstStyle/>
          <a:p>
            <a:pPr>
              <a:defRPr/>
            </a:pPr>
            <a:fld id="{A035C65F-31C9-4B29-AE8C-A6F6B37CA7B9}" type="slidenum">
              <a:rPr lang="ru-RU" altLang="ru-RU" smtClean="0"/>
              <a:pPr>
                <a:defRPr/>
              </a:pPr>
              <a:t>53</a:t>
            </a:fld>
            <a:endParaRPr lang="ru-RU" altLang="ru-RU" dirty="0"/>
          </a:p>
        </p:txBody>
      </p:sp>
    </p:spTree>
    <p:extLst>
      <p:ext uri="{BB962C8B-B14F-4D97-AF65-F5344CB8AC3E}">
        <p14:creationId xmlns:p14="http://schemas.microsoft.com/office/powerpoint/2010/main" val="2584581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62685D-0EFD-6EED-EB0D-70870A399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79" y="1447800"/>
            <a:ext cx="8090641" cy="5175250"/>
          </a:xfrm>
          <a:prstGeom prst="rect">
            <a:avLst/>
          </a:prstGeom>
        </p:spPr>
      </p:pic>
      <p:sp>
        <p:nvSpPr>
          <p:cNvPr id="7" name="Заголовок 1">
            <a:extLst>
              <a:ext uri="{FF2B5EF4-FFF2-40B4-BE49-F238E27FC236}">
                <a16:creationId xmlns:a16="http://schemas.microsoft.com/office/drawing/2014/main" id="{1F0A0553-7720-00AE-9DAF-83E0142C391E}"/>
              </a:ext>
            </a:extLst>
          </p:cNvPr>
          <p:cNvSpPr>
            <a:spLocks noGrp="1"/>
          </p:cNvSpPr>
          <p:nvPr>
            <p:ph type="title"/>
          </p:nvPr>
        </p:nvSpPr>
        <p:spPr>
          <a:xfrm>
            <a:off x="457200" y="152400"/>
            <a:ext cx="8229600" cy="990600"/>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Получение экзотических ядер </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3600" b="1" dirty="0">
                <a:solidFill>
                  <a:srgbClr val="FF0000"/>
                </a:solidFill>
                <a:latin typeface="Times New Roman" panose="02020603050405020304" pitchFamily="18" charset="0"/>
                <a:cs typeface="Times New Roman" panose="02020603050405020304" pitchFamily="18" charset="0"/>
              </a:rPr>
              <a:t>ISOL </a:t>
            </a:r>
            <a:r>
              <a:rPr lang="ru-RU" altLang="ru-RU" sz="3600" b="1" dirty="0">
                <a:solidFill>
                  <a:srgbClr val="FF0000"/>
                </a:solidFill>
                <a:latin typeface="Times New Roman" panose="02020603050405020304" pitchFamily="18" charset="0"/>
                <a:cs typeface="Times New Roman" panose="02020603050405020304" pitchFamily="18" charset="0"/>
              </a:rPr>
              <a:t>и </a:t>
            </a:r>
            <a:r>
              <a:rPr lang="en-US" altLang="ru-RU" sz="3600" b="1" dirty="0">
                <a:solidFill>
                  <a:srgbClr val="FF0000"/>
                </a:solidFill>
                <a:latin typeface="Times New Roman" panose="02020603050405020304" pitchFamily="18" charset="0"/>
                <a:cs typeface="Times New Roman" panose="02020603050405020304" pitchFamily="18" charset="0"/>
              </a:rPr>
              <a:t>In-flight </a:t>
            </a:r>
            <a:r>
              <a:rPr lang="ru-RU" altLang="ru-RU" sz="3600" b="1" dirty="0">
                <a:solidFill>
                  <a:srgbClr val="FF0000"/>
                </a:solidFill>
                <a:latin typeface="Times New Roman" panose="02020603050405020304" pitchFamily="18" charset="0"/>
                <a:cs typeface="Times New Roman" panose="02020603050405020304" pitchFamily="18" charset="0"/>
              </a:rPr>
              <a:t>методами</a:t>
            </a:r>
          </a:p>
        </p:txBody>
      </p:sp>
      <p:sp>
        <p:nvSpPr>
          <p:cNvPr id="4" name="Slide Number Placeholder 3">
            <a:extLst>
              <a:ext uri="{FF2B5EF4-FFF2-40B4-BE49-F238E27FC236}">
                <a16:creationId xmlns:a16="http://schemas.microsoft.com/office/drawing/2014/main" id="{827EC8DE-F12E-B127-66C8-5C381434C3A3}"/>
              </a:ext>
            </a:extLst>
          </p:cNvPr>
          <p:cNvSpPr>
            <a:spLocks noGrp="1"/>
          </p:cNvSpPr>
          <p:nvPr>
            <p:ph type="sldNum" sz="quarter" idx="12"/>
          </p:nvPr>
        </p:nvSpPr>
        <p:spPr>
          <a:xfrm>
            <a:off x="7010400" y="6467475"/>
            <a:ext cx="2133600" cy="476250"/>
          </a:xfrm>
        </p:spPr>
        <p:txBody>
          <a:bodyPr/>
          <a:lstStyle/>
          <a:p>
            <a:pPr>
              <a:defRPr/>
            </a:pPr>
            <a:fld id="{A035C65F-31C9-4B29-AE8C-A6F6B37CA7B9}" type="slidenum">
              <a:rPr lang="ru-RU" altLang="ru-RU" smtClean="0"/>
              <a:pPr>
                <a:defRPr/>
              </a:pPr>
              <a:t>54</a:t>
            </a:fld>
            <a:endParaRPr lang="ru-RU" altLang="ru-RU" dirty="0"/>
          </a:p>
        </p:txBody>
      </p:sp>
    </p:spTree>
    <p:extLst>
      <p:ext uri="{BB962C8B-B14F-4D97-AF65-F5344CB8AC3E}">
        <p14:creationId xmlns:p14="http://schemas.microsoft.com/office/powerpoint/2010/main" val="2878959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Заголовок 1"/>
          <p:cNvSpPr>
            <a:spLocks noGrp="1"/>
          </p:cNvSpPr>
          <p:nvPr>
            <p:ph type="title"/>
          </p:nvPr>
        </p:nvSpPr>
        <p:spPr>
          <a:xfrm>
            <a:off x="457200" y="152400"/>
            <a:ext cx="8229600" cy="990600"/>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Получение экзотических ядер </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3600" b="1" dirty="0">
                <a:solidFill>
                  <a:srgbClr val="FF0000"/>
                </a:solidFill>
                <a:latin typeface="Times New Roman" panose="02020603050405020304" pitchFamily="18" charset="0"/>
                <a:cs typeface="Times New Roman" panose="02020603050405020304" pitchFamily="18" charset="0"/>
              </a:rPr>
              <a:t>ISOL </a:t>
            </a:r>
            <a:r>
              <a:rPr lang="ru-RU" altLang="ru-RU" sz="3600" b="1" dirty="0">
                <a:solidFill>
                  <a:srgbClr val="FF0000"/>
                </a:solidFill>
                <a:latin typeface="Times New Roman" panose="02020603050405020304" pitchFamily="18" charset="0"/>
                <a:cs typeface="Times New Roman" panose="02020603050405020304" pitchFamily="18" charset="0"/>
              </a:rPr>
              <a:t>и </a:t>
            </a:r>
            <a:r>
              <a:rPr lang="en-US" altLang="ru-RU" sz="3600" b="1" dirty="0">
                <a:solidFill>
                  <a:srgbClr val="FF0000"/>
                </a:solidFill>
                <a:latin typeface="Times New Roman" panose="02020603050405020304" pitchFamily="18" charset="0"/>
                <a:cs typeface="Times New Roman" panose="02020603050405020304" pitchFamily="18" charset="0"/>
              </a:rPr>
              <a:t>In-flight </a:t>
            </a:r>
            <a:r>
              <a:rPr lang="ru-RU" altLang="ru-RU" sz="3600" b="1" dirty="0">
                <a:solidFill>
                  <a:srgbClr val="FF0000"/>
                </a:solidFill>
                <a:latin typeface="Times New Roman" panose="02020603050405020304" pitchFamily="18" charset="0"/>
                <a:cs typeface="Times New Roman" panose="02020603050405020304" pitchFamily="18" charset="0"/>
              </a:rPr>
              <a:t>методами</a:t>
            </a:r>
          </a:p>
        </p:txBody>
      </p:sp>
      <p:pic>
        <p:nvPicPr>
          <p:cNvPr id="471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1385888"/>
            <a:ext cx="7529512"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2B848BE4-8DEC-988C-36A4-FDF6CF38C73F}"/>
              </a:ext>
            </a:extLst>
          </p:cNvPr>
          <p:cNvSpPr>
            <a:spLocks noGrp="1"/>
          </p:cNvSpPr>
          <p:nvPr>
            <p:ph type="sldNum" sz="quarter" idx="12"/>
          </p:nvPr>
        </p:nvSpPr>
        <p:spPr>
          <a:xfrm>
            <a:off x="6934200" y="6381750"/>
            <a:ext cx="2133600" cy="476250"/>
          </a:xfrm>
        </p:spPr>
        <p:txBody>
          <a:bodyPr/>
          <a:lstStyle/>
          <a:p>
            <a:pPr>
              <a:defRPr/>
            </a:pPr>
            <a:fld id="{A035C65F-31C9-4B29-AE8C-A6F6B37CA7B9}" type="slidenum">
              <a:rPr lang="ru-RU" altLang="ru-RU" smtClean="0"/>
              <a:pPr>
                <a:defRPr/>
              </a:pPr>
              <a:t>55</a:t>
            </a:fld>
            <a:endParaRPr lang="ru-RU" altLang="ru-RU"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3484EA-F2AF-CDA7-0CE7-6CD0F6B7376C}"/>
              </a:ext>
            </a:extLst>
          </p:cNvPr>
          <p:cNvPicPr>
            <a:picLocks noChangeAspect="1"/>
          </p:cNvPicPr>
          <p:nvPr/>
        </p:nvPicPr>
        <p:blipFill rotWithShape="1">
          <a:blip r:embed="rId2">
            <a:extLst>
              <a:ext uri="{28A0092B-C50C-407E-A947-70E740481C1C}">
                <a14:useLocalDpi xmlns:a14="http://schemas.microsoft.com/office/drawing/2010/main" val="0"/>
              </a:ext>
            </a:extLst>
          </a:blip>
          <a:srcRect l="2941"/>
          <a:stretch/>
        </p:blipFill>
        <p:spPr>
          <a:xfrm>
            <a:off x="0" y="1333500"/>
            <a:ext cx="9149896" cy="4191000"/>
          </a:xfrm>
          <a:prstGeom prst="rect">
            <a:avLst/>
          </a:prstGeom>
        </p:spPr>
      </p:pic>
      <p:sp>
        <p:nvSpPr>
          <p:cNvPr id="10" name="TextBox 9">
            <a:extLst>
              <a:ext uri="{FF2B5EF4-FFF2-40B4-BE49-F238E27FC236}">
                <a16:creationId xmlns:a16="http://schemas.microsoft.com/office/drawing/2014/main" id="{2F61C3AB-F518-809E-1998-E29E249AA6A9}"/>
              </a:ext>
            </a:extLst>
          </p:cNvPr>
          <p:cNvSpPr txBox="1"/>
          <p:nvPr/>
        </p:nvSpPr>
        <p:spPr>
          <a:xfrm>
            <a:off x="114300" y="5524500"/>
            <a:ext cx="8915400" cy="1200329"/>
          </a:xfrm>
          <a:prstGeom prst="rect">
            <a:avLst/>
          </a:prstGeom>
          <a:noFill/>
        </p:spPr>
        <p:txBody>
          <a:bodyPr wrap="square">
            <a:spAutoFit/>
          </a:bodyPr>
          <a:lstStyle/>
          <a:p>
            <a:pPr algn="just"/>
            <a:r>
              <a:rPr lang="en-GB" sz="1200" dirty="0">
                <a:effectLst/>
                <a:latin typeface="Times New Roman" panose="02020603050405020304" pitchFamily="18" charset="0"/>
                <a:cs typeface="Times New Roman" panose="02020603050405020304" pitchFamily="18" charset="0"/>
              </a:rPr>
              <a:t>The two-dimension plots with protons on y-axis and neutron on x-axis, courtesy of M. </a:t>
            </a:r>
            <a:r>
              <a:rPr lang="en-GB" sz="1200" dirty="0" err="1">
                <a:effectLst/>
                <a:latin typeface="Times New Roman" panose="02020603050405020304" pitchFamily="18" charset="0"/>
                <a:cs typeface="Times New Roman" panose="02020603050405020304" pitchFamily="18" charset="0"/>
              </a:rPr>
              <a:t>Thoennessen</a:t>
            </a:r>
            <a:r>
              <a:rPr lang="en-GB" sz="1200" dirty="0">
                <a:effectLst/>
                <a:latin typeface="Times New Roman" panose="02020603050405020304" pitchFamily="18" charset="0"/>
                <a:cs typeface="Times New Roman" panose="02020603050405020304" pitchFamily="18" charset="0"/>
              </a:rPr>
              <a:t>, show in grey the expected nuclei. On the </a:t>
            </a:r>
            <a:r>
              <a:rPr lang="en-GB" sz="1200" b="1" dirty="0">
                <a:solidFill>
                  <a:srgbClr val="FF0000"/>
                </a:solidFill>
                <a:effectLst/>
                <a:latin typeface="Times New Roman" panose="02020603050405020304" pitchFamily="18" charset="0"/>
                <a:cs typeface="Times New Roman" panose="02020603050405020304" pitchFamily="18" charset="0"/>
              </a:rPr>
              <a:t>left plot, the nuclei known prior to the use of the ISOL-method</a:t>
            </a:r>
            <a:r>
              <a:rPr lang="en-GB" sz="1200" dirty="0">
                <a:effectLst/>
                <a:latin typeface="Times New Roman" panose="02020603050405020304" pitchFamily="18" charset="0"/>
                <a:cs typeface="Times New Roman" panose="02020603050405020304" pitchFamily="18" charset="0"/>
              </a:rPr>
              <a:t> where reaction with light particles and some spontaneous fission allow for the production of the 900 nuclei known. The </a:t>
            </a:r>
            <a:r>
              <a:rPr lang="en-GB" sz="1200" b="1" dirty="0">
                <a:solidFill>
                  <a:srgbClr val="FF0000"/>
                </a:solidFill>
                <a:effectLst/>
                <a:latin typeface="Times New Roman" panose="02020603050405020304" pitchFamily="18" charset="0"/>
                <a:cs typeface="Times New Roman" panose="02020603050405020304" pitchFamily="18" charset="0"/>
              </a:rPr>
              <a:t>central plot shows the </a:t>
            </a:r>
            <a:r>
              <a:rPr lang="en-GB" sz="1200" b="1" i="1" dirty="0">
                <a:solidFill>
                  <a:srgbClr val="FF0000"/>
                </a:solidFill>
                <a:effectLst/>
                <a:latin typeface="Times New Roman" panose="02020603050405020304" pitchFamily="18" charset="0"/>
                <a:cs typeface="Times New Roman" panose="02020603050405020304" pitchFamily="18" charset="0"/>
              </a:rPr>
              <a:t>2257</a:t>
            </a:r>
            <a:r>
              <a:rPr lang="en-GB" sz="1200" b="1" dirty="0">
                <a:solidFill>
                  <a:srgbClr val="FF0000"/>
                </a:solidFill>
                <a:effectLst/>
                <a:latin typeface="Times New Roman" panose="02020603050405020304" pitchFamily="18" charset="0"/>
                <a:cs typeface="Times New Roman" panose="02020603050405020304" pitchFamily="18" charset="0"/>
              </a:rPr>
              <a:t> nuclei known prior to the use of in-flight method</a:t>
            </a:r>
            <a:r>
              <a:rPr lang="en-GB" sz="1200" dirty="0">
                <a:effectLst/>
                <a:latin typeface="Times New Roman" panose="02020603050405020304" pitchFamily="18" charset="0"/>
                <a:cs typeface="Times New Roman" panose="02020603050405020304" pitchFamily="18" charset="0"/>
              </a:rPr>
              <a:t>. Neutron deficient nuclei were produced by fusion- evaporation, fission, fragmentation and spallation in thick targets. The nuclei chart </a:t>
            </a:r>
            <a:r>
              <a:rPr lang="en-GB" sz="1200" b="1" dirty="0">
                <a:solidFill>
                  <a:srgbClr val="FF0000"/>
                </a:solidFill>
                <a:effectLst/>
                <a:latin typeface="Times New Roman" panose="02020603050405020304" pitchFamily="18" charset="0"/>
                <a:cs typeface="Times New Roman" panose="02020603050405020304" pitchFamily="18" charset="0"/>
              </a:rPr>
              <a:t>on the right shows the situation in December of 2018 with </a:t>
            </a:r>
            <a:r>
              <a:rPr lang="en-GB" sz="1200" b="1" i="1" dirty="0">
                <a:solidFill>
                  <a:srgbClr val="FF0000"/>
                </a:solidFill>
                <a:effectLst/>
                <a:latin typeface="Times New Roman" panose="02020603050405020304" pitchFamily="18" charset="0"/>
                <a:cs typeface="Times New Roman" panose="02020603050405020304" pitchFamily="18" charset="0"/>
              </a:rPr>
              <a:t>3302</a:t>
            </a:r>
            <a:r>
              <a:rPr lang="en-GB" sz="1200" b="1" dirty="0">
                <a:solidFill>
                  <a:srgbClr val="FF0000"/>
                </a:solidFill>
                <a:effectLst/>
                <a:latin typeface="Times New Roman" panose="02020603050405020304" pitchFamily="18" charset="0"/>
                <a:cs typeface="Times New Roman" panose="02020603050405020304" pitchFamily="18" charset="0"/>
              </a:rPr>
              <a:t> nuclear species identified</a:t>
            </a:r>
            <a:r>
              <a:rPr lang="en-GB" sz="1200" dirty="0">
                <a:effectLst/>
                <a:latin typeface="Times New Roman" panose="02020603050405020304" pitchFamily="18" charset="0"/>
                <a:cs typeface="Times New Roman" panose="02020603050405020304" pitchFamily="18" charset="0"/>
              </a:rPr>
              <a:t> [M. </a:t>
            </a:r>
            <a:r>
              <a:rPr lang="en-GB" sz="1200" dirty="0" err="1">
                <a:effectLst/>
                <a:latin typeface="Times New Roman" panose="02020603050405020304" pitchFamily="18" charset="0"/>
                <a:cs typeface="Times New Roman" panose="02020603050405020304" pitchFamily="18" charset="0"/>
              </a:rPr>
              <a:t>Thoennessen</a:t>
            </a:r>
            <a:r>
              <a:rPr lang="en-GB" sz="1200" dirty="0">
                <a:effectLst/>
                <a:latin typeface="Times New Roman" panose="02020603050405020304" pitchFamily="18" charset="0"/>
                <a:cs typeface="Times New Roman" panose="02020603050405020304" pitchFamily="18" charset="0"/>
              </a:rPr>
              <a:t>, International Journal of Modern Physics E 28 (2019) 1930002]. The advancement into the so-called “Terra Incognita” thanks to the in-flight facilities is outstanding. </a:t>
            </a:r>
            <a:endParaRPr lang="en-GB" sz="1200" dirty="0">
              <a:latin typeface="Times New Roman" panose="02020603050405020304" pitchFamily="18" charset="0"/>
              <a:cs typeface="Times New Roman" panose="02020603050405020304" pitchFamily="18" charset="0"/>
            </a:endParaRPr>
          </a:p>
        </p:txBody>
      </p:sp>
      <p:sp>
        <p:nvSpPr>
          <p:cNvPr id="11" name="Заголовок 1">
            <a:extLst>
              <a:ext uri="{FF2B5EF4-FFF2-40B4-BE49-F238E27FC236}">
                <a16:creationId xmlns:a16="http://schemas.microsoft.com/office/drawing/2014/main" id="{8BEE26AA-AA3A-864C-E553-9E8E578115AF}"/>
              </a:ext>
            </a:extLst>
          </p:cNvPr>
          <p:cNvSpPr>
            <a:spLocks noGrp="1"/>
          </p:cNvSpPr>
          <p:nvPr>
            <p:ph type="title"/>
          </p:nvPr>
        </p:nvSpPr>
        <p:spPr>
          <a:xfrm>
            <a:off x="457200" y="152400"/>
            <a:ext cx="8229600" cy="990600"/>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Получение экзотических ядер </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3600" b="1" dirty="0">
                <a:solidFill>
                  <a:srgbClr val="FF0000"/>
                </a:solidFill>
                <a:latin typeface="Times New Roman" panose="02020603050405020304" pitchFamily="18" charset="0"/>
                <a:cs typeface="Times New Roman" panose="02020603050405020304" pitchFamily="18" charset="0"/>
              </a:rPr>
              <a:t>ISOL </a:t>
            </a:r>
            <a:r>
              <a:rPr lang="ru-RU" altLang="ru-RU" sz="3600" b="1" dirty="0">
                <a:solidFill>
                  <a:srgbClr val="FF0000"/>
                </a:solidFill>
                <a:latin typeface="Times New Roman" panose="02020603050405020304" pitchFamily="18" charset="0"/>
                <a:cs typeface="Times New Roman" panose="02020603050405020304" pitchFamily="18" charset="0"/>
              </a:rPr>
              <a:t>и </a:t>
            </a:r>
            <a:r>
              <a:rPr lang="en-US" altLang="ru-RU" sz="3600" b="1" dirty="0">
                <a:solidFill>
                  <a:srgbClr val="FF0000"/>
                </a:solidFill>
                <a:latin typeface="Times New Roman" panose="02020603050405020304" pitchFamily="18" charset="0"/>
                <a:cs typeface="Times New Roman" panose="02020603050405020304" pitchFamily="18" charset="0"/>
              </a:rPr>
              <a:t>In-flight </a:t>
            </a:r>
            <a:r>
              <a:rPr lang="ru-RU" altLang="ru-RU" sz="3600" b="1" dirty="0">
                <a:solidFill>
                  <a:srgbClr val="FF0000"/>
                </a:solidFill>
                <a:latin typeface="Times New Roman" panose="02020603050405020304" pitchFamily="18" charset="0"/>
                <a:cs typeface="Times New Roman" panose="02020603050405020304" pitchFamily="18" charset="0"/>
              </a:rPr>
              <a:t>методами</a:t>
            </a:r>
          </a:p>
        </p:txBody>
      </p:sp>
      <p:sp>
        <p:nvSpPr>
          <p:cNvPr id="4" name="Slide Number Placeholder 3">
            <a:extLst>
              <a:ext uri="{FF2B5EF4-FFF2-40B4-BE49-F238E27FC236}">
                <a16:creationId xmlns:a16="http://schemas.microsoft.com/office/drawing/2014/main" id="{492B7FD4-13EA-D42F-7E1C-50490BE11BE8}"/>
              </a:ext>
            </a:extLst>
          </p:cNvPr>
          <p:cNvSpPr>
            <a:spLocks noGrp="1"/>
          </p:cNvSpPr>
          <p:nvPr>
            <p:ph type="sldNum" sz="quarter" idx="12"/>
          </p:nvPr>
        </p:nvSpPr>
        <p:spPr>
          <a:xfrm>
            <a:off x="6956198" y="6486704"/>
            <a:ext cx="2133600" cy="476250"/>
          </a:xfrm>
        </p:spPr>
        <p:txBody>
          <a:bodyPr/>
          <a:lstStyle/>
          <a:p>
            <a:pPr>
              <a:defRPr/>
            </a:pPr>
            <a:fld id="{A035C65F-31C9-4B29-AE8C-A6F6B37CA7B9}" type="slidenum">
              <a:rPr lang="ru-RU" altLang="ru-RU" smtClean="0"/>
              <a:pPr>
                <a:defRPr/>
              </a:pPr>
              <a:t>56</a:t>
            </a:fld>
            <a:endParaRPr lang="ru-RU" altLang="ru-RU" dirty="0"/>
          </a:p>
        </p:txBody>
      </p:sp>
    </p:spTree>
    <p:extLst>
      <p:ext uri="{BB962C8B-B14F-4D97-AF65-F5344CB8AC3E}">
        <p14:creationId xmlns:p14="http://schemas.microsoft.com/office/powerpoint/2010/main" val="3810424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63B878-4052-7292-2EF1-5AE625828CD3}"/>
              </a:ext>
            </a:extLst>
          </p:cNvPr>
          <p:cNvPicPr>
            <a:picLocks noChangeAspect="1"/>
          </p:cNvPicPr>
          <p:nvPr/>
        </p:nvPicPr>
        <p:blipFill rotWithShape="1">
          <a:blip r:embed="rId2">
            <a:extLst>
              <a:ext uri="{28A0092B-C50C-407E-A947-70E740481C1C}">
                <a14:useLocalDpi xmlns:a14="http://schemas.microsoft.com/office/drawing/2010/main" val="0"/>
              </a:ext>
            </a:extLst>
          </a:blip>
          <a:srcRect l="3922" r="3922"/>
          <a:stretch/>
        </p:blipFill>
        <p:spPr>
          <a:xfrm>
            <a:off x="0" y="515332"/>
            <a:ext cx="9144000" cy="6418868"/>
          </a:xfrm>
          <a:prstGeom prst="rect">
            <a:avLst/>
          </a:prstGeom>
        </p:spPr>
      </p:pic>
      <p:sp>
        <p:nvSpPr>
          <p:cNvPr id="2" name="Title 1"/>
          <p:cNvSpPr>
            <a:spLocks noGrp="1"/>
          </p:cNvSpPr>
          <p:nvPr>
            <p:ph type="title"/>
          </p:nvPr>
        </p:nvSpPr>
        <p:spPr>
          <a:xfrm>
            <a:off x="457200" y="139700"/>
            <a:ext cx="8229600" cy="547687"/>
          </a:xfrm>
        </p:spPr>
        <p:txBody>
          <a:bodyPr/>
          <a:lstStyle/>
          <a:p>
            <a:r>
              <a:rPr lang="en-US" sz="3200" b="1" dirty="0">
                <a:solidFill>
                  <a:srgbClr val="FF0000"/>
                </a:solidFill>
                <a:latin typeface="Times New Roman" panose="02020603050405020304" pitchFamily="18" charset="0"/>
                <a:cs typeface="Times New Roman" panose="02020603050405020304" pitchFamily="18" charset="0"/>
              </a:rPr>
              <a:t>World view of RIB facilities</a:t>
            </a:r>
            <a:endParaRPr lang="ru-RU" sz="3200" b="1"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29C2958-C28D-E0D8-34D2-DE11AC8CA6CE}"/>
              </a:ext>
            </a:extLst>
          </p:cNvPr>
          <p:cNvSpPr>
            <a:spLocks noGrp="1"/>
          </p:cNvSpPr>
          <p:nvPr>
            <p:ph type="sldNum" sz="quarter" idx="12"/>
          </p:nvPr>
        </p:nvSpPr>
        <p:spPr>
          <a:xfrm>
            <a:off x="6781800" y="6342668"/>
            <a:ext cx="2133600" cy="476250"/>
          </a:xfrm>
        </p:spPr>
        <p:txBody>
          <a:bodyPr/>
          <a:lstStyle/>
          <a:p>
            <a:pPr>
              <a:defRPr/>
            </a:pPr>
            <a:fld id="{A035C65F-31C9-4B29-AE8C-A6F6B37CA7B9}" type="slidenum">
              <a:rPr lang="ru-RU" altLang="ru-RU" smtClean="0"/>
              <a:pPr>
                <a:defRPr/>
              </a:pPr>
              <a:t>57</a:t>
            </a:fld>
            <a:endParaRPr lang="ru-RU" altLang="ru-RU" dirty="0"/>
          </a:p>
        </p:txBody>
      </p:sp>
    </p:spTree>
    <p:extLst>
      <p:ext uri="{BB962C8B-B14F-4D97-AF65-F5344CB8AC3E}">
        <p14:creationId xmlns:p14="http://schemas.microsoft.com/office/powerpoint/2010/main" val="228523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00"/>
            <a:ext cx="8229600" cy="11430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The limits of the nuclear landscape</a:t>
            </a:r>
            <a:br>
              <a:rPr lang="en-US" sz="3600" b="1" dirty="0">
                <a:solidFill>
                  <a:srgbClr val="FF0000"/>
                </a:solidFill>
                <a:latin typeface="Times New Roman" panose="02020603050405020304" pitchFamily="18" charset="0"/>
                <a:cs typeface="Times New Roman" panose="02020603050405020304" pitchFamily="18" charset="0"/>
              </a:rPr>
            </a:br>
            <a:r>
              <a:rPr lang="en-US" sz="2800" b="1" dirty="0">
                <a:solidFill>
                  <a:srgbClr val="FF0000"/>
                </a:solidFill>
                <a:latin typeface="Times New Roman" panose="02020603050405020304" pitchFamily="18" charset="0"/>
                <a:cs typeface="Times New Roman" panose="02020603050405020304" pitchFamily="18" charset="0"/>
              </a:rPr>
              <a:t>J. </a:t>
            </a:r>
            <a:r>
              <a:rPr lang="en-US" sz="2800" b="1" dirty="0" err="1">
                <a:solidFill>
                  <a:srgbClr val="FF0000"/>
                </a:solidFill>
                <a:latin typeface="Times New Roman" panose="02020603050405020304" pitchFamily="18" charset="0"/>
                <a:cs typeface="Times New Roman" panose="02020603050405020304" pitchFamily="18" charset="0"/>
              </a:rPr>
              <a:t>Erler</a:t>
            </a:r>
            <a:r>
              <a:rPr lang="en-US" sz="2800" b="1" dirty="0">
                <a:solidFill>
                  <a:srgbClr val="FF0000"/>
                </a:solidFill>
                <a:latin typeface="Times New Roman" panose="02020603050405020304" pitchFamily="18" charset="0"/>
                <a:cs typeface="Times New Roman" panose="02020603050405020304" pitchFamily="18" charset="0"/>
              </a:rPr>
              <a:t>, et al., </a:t>
            </a:r>
            <a:r>
              <a:rPr lang="de-DE" sz="2800" b="1" dirty="0">
                <a:solidFill>
                  <a:srgbClr val="FF0000"/>
                </a:solidFill>
                <a:latin typeface="Times New Roman" panose="02020603050405020304" pitchFamily="18" charset="0"/>
                <a:cs typeface="Times New Roman" panose="02020603050405020304" pitchFamily="18" charset="0"/>
              </a:rPr>
              <a:t>doi:10.1038/nature11188</a:t>
            </a:r>
            <a:endParaRPr lang="ru-RU" sz="3600"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27460" y="1295400"/>
            <a:ext cx="8459340" cy="4050825"/>
          </a:xfrm>
        </p:spPr>
      </p:pic>
      <p:sp>
        <p:nvSpPr>
          <p:cNvPr id="6" name="Rectangle 5"/>
          <p:cNvSpPr/>
          <p:nvPr/>
        </p:nvSpPr>
        <p:spPr>
          <a:xfrm>
            <a:off x="152400" y="5499652"/>
            <a:ext cx="5638800" cy="923330"/>
          </a:xfrm>
          <a:prstGeom prst="rect">
            <a:avLst/>
          </a:prstGeom>
        </p:spPr>
        <p:txBody>
          <a:bodyPr wrap="square">
            <a:spAutoFit/>
          </a:bodyPr>
          <a:lstStyle/>
          <a:p>
            <a:r>
              <a:rPr lang="en-US" b="1" dirty="0">
                <a:solidFill>
                  <a:srgbClr val="FF0000"/>
                </a:solidFill>
                <a:latin typeface="Times New Roman" panose="02020603050405020304" pitchFamily="18" charset="0"/>
                <a:cs typeface="Times New Roman" panose="02020603050405020304" pitchFamily="18" charset="0"/>
              </a:rPr>
              <a:t>288</a:t>
            </a:r>
            <a:r>
              <a:rPr lang="en-US" b="1" dirty="0">
                <a:solidFill>
                  <a:srgbClr val="002060"/>
                </a:solidFill>
                <a:latin typeface="Times New Roman" panose="02020603050405020304" pitchFamily="18" charset="0"/>
                <a:cs typeface="Times New Roman" panose="02020603050405020304" pitchFamily="18" charset="0"/>
              </a:rPr>
              <a:t> nuclides are stable or practically stable</a:t>
            </a:r>
          </a:p>
          <a:p>
            <a:r>
              <a:rPr lang="en-US" b="1" dirty="0">
                <a:solidFill>
                  <a:srgbClr val="FF0000"/>
                </a:solidFill>
                <a:latin typeface="Times New Roman" panose="02020603050405020304" pitchFamily="18" charset="0"/>
                <a:cs typeface="Times New Roman" panose="02020603050405020304" pitchFamily="18" charset="0"/>
              </a:rPr>
              <a:t>3211</a:t>
            </a:r>
            <a:r>
              <a:rPr lang="en-US" b="1" dirty="0">
                <a:solidFill>
                  <a:srgbClr val="002060"/>
                </a:solidFill>
                <a:latin typeface="Times New Roman" panose="02020603050405020304" pitchFamily="18" charset="0"/>
                <a:cs typeface="Times New Roman" panose="02020603050405020304" pitchFamily="18" charset="0"/>
              </a:rPr>
              <a:t> nuclides have been discovered (end of 20</a:t>
            </a:r>
            <a:r>
              <a:rPr lang="ru-RU" b="1" dirty="0">
                <a:solidFill>
                  <a:srgbClr val="002060"/>
                </a:solidFill>
                <a:latin typeface="Times New Roman" panose="02020603050405020304" pitchFamily="18" charset="0"/>
                <a:cs typeface="Times New Roman" panose="02020603050405020304" pitchFamily="18" charset="0"/>
              </a:rPr>
              <a:t>21</a:t>
            </a:r>
            <a:r>
              <a:rPr lang="en-US" b="1" dirty="0">
                <a:solidFill>
                  <a:srgbClr val="002060"/>
                </a:solidFill>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r>
              <a:rPr lang="de-DE" b="1" dirty="0">
                <a:solidFill>
                  <a:srgbClr val="FF0000"/>
                </a:solidFill>
                <a:latin typeface="Times New Roman" panose="02020603050405020304" pitchFamily="18" charset="0"/>
                <a:cs typeface="Times New Roman" panose="02020603050405020304" pitchFamily="18" charset="0"/>
              </a:rPr>
              <a:t>7000</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nuclides</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with</a:t>
            </a:r>
            <a:r>
              <a:rPr lang="de-DE" b="1" dirty="0">
                <a:solidFill>
                  <a:srgbClr val="002060"/>
                </a:solidFill>
                <a:latin typeface="Times New Roman" panose="02020603050405020304" pitchFamily="18" charset="0"/>
                <a:cs typeface="Times New Roman" panose="02020603050405020304" pitchFamily="18" charset="0"/>
              </a:rPr>
              <a:t> 2≤ Z≤ 120 </a:t>
            </a:r>
            <a:r>
              <a:rPr lang="de-DE" b="1" dirty="0" err="1">
                <a:solidFill>
                  <a:srgbClr val="002060"/>
                </a:solidFill>
                <a:latin typeface="Times New Roman" panose="02020603050405020304" pitchFamily="18" charset="0"/>
                <a:cs typeface="Times New Roman" panose="02020603050405020304" pitchFamily="18" charset="0"/>
              </a:rPr>
              <a:t>are</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predicted</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to</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be</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bound</a:t>
            </a:r>
            <a:endParaRPr lang="en-US" b="1"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0" y="3522017"/>
            <a:ext cx="3609201" cy="2577800"/>
          </a:xfrm>
          <a:prstGeom prst="rect">
            <a:avLst/>
          </a:prstGeom>
        </p:spPr>
      </p:pic>
      <p:sp>
        <p:nvSpPr>
          <p:cNvPr id="8" name="Slide Number Placeholder 7">
            <a:extLst>
              <a:ext uri="{FF2B5EF4-FFF2-40B4-BE49-F238E27FC236}">
                <a16:creationId xmlns:a16="http://schemas.microsoft.com/office/drawing/2014/main" id="{73C3B562-3B7B-3D79-63E8-DFBCEE101CF7}"/>
              </a:ext>
            </a:extLst>
          </p:cNvPr>
          <p:cNvSpPr>
            <a:spLocks noGrp="1"/>
          </p:cNvSpPr>
          <p:nvPr>
            <p:ph type="sldNum" sz="quarter" idx="12"/>
          </p:nvPr>
        </p:nvSpPr>
        <p:spPr/>
        <p:txBody>
          <a:bodyPr/>
          <a:lstStyle/>
          <a:p>
            <a:pPr>
              <a:defRPr/>
            </a:pPr>
            <a:fld id="{A035C65F-31C9-4B29-AE8C-A6F6B37CA7B9}" type="slidenum">
              <a:rPr lang="ru-RU" altLang="ru-RU" smtClean="0"/>
              <a:pPr>
                <a:defRPr/>
              </a:pPr>
              <a:t>58</a:t>
            </a:fld>
            <a:endParaRPr lang="ru-RU" altLang="ru-RU"/>
          </a:p>
        </p:txBody>
      </p:sp>
    </p:spTree>
    <p:extLst>
      <p:ext uri="{BB962C8B-B14F-4D97-AF65-F5344CB8AC3E}">
        <p14:creationId xmlns:p14="http://schemas.microsoft.com/office/powerpoint/2010/main" val="66952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ChangeArrowheads="1"/>
          </p:cNvSpPr>
          <p:nvPr/>
        </p:nvSpPr>
        <p:spPr bwMode="auto">
          <a:xfrm>
            <a:off x="0" y="1270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73" name="Rectangle 6"/>
          <p:cNvSpPr>
            <a:spLocks noChangeArrowheads="1"/>
          </p:cNvSpPr>
          <p:nvPr/>
        </p:nvSpPr>
        <p:spPr bwMode="auto">
          <a:xfrm>
            <a:off x="0" y="-242888"/>
            <a:ext cx="9144000" cy="7086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4" name="Rectangle 4">
            <a:extLst>
              <a:ext uri="{FF2B5EF4-FFF2-40B4-BE49-F238E27FC236}">
                <a16:creationId xmlns:a16="http://schemas.microsoft.com/office/drawing/2014/main" id="{BC05FB38-3CF2-F29B-F258-068C9BD405D9}"/>
              </a:ext>
            </a:extLst>
          </p:cNvPr>
          <p:cNvSpPr>
            <a:spLocks noGrp="1" noChangeArrowheads="1"/>
          </p:cNvSpPr>
          <p:nvPr>
            <p:ph type="title"/>
          </p:nvPr>
        </p:nvSpPr>
        <p:spPr>
          <a:xfrm>
            <a:off x="533400" y="76201"/>
            <a:ext cx="8229600" cy="816838"/>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Оболочечная структура</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BBDF506-6E23-653F-3C0F-9D26388DE93A}"/>
              </a:ext>
            </a:extLst>
          </p:cNvPr>
          <p:cNvSpPr txBox="1"/>
          <p:nvPr/>
        </p:nvSpPr>
        <p:spPr>
          <a:xfrm>
            <a:off x="76200" y="1140761"/>
            <a:ext cx="3505200" cy="5355312"/>
          </a:xfrm>
          <a:prstGeom prst="rect">
            <a:avLst/>
          </a:prstGeom>
          <a:noFill/>
        </p:spPr>
        <p:txBody>
          <a:bodyPr wrap="square">
            <a:spAutoFit/>
          </a:bodyPr>
          <a:lstStyle/>
          <a:p>
            <a:pPr algn="ctr"/>
            <a:r>
              <a:rPr lang="en-RU" b="1" dirty="0">
                <a:solidFill>
                  <a:schemeClr val="accent2"/>
                </a:solidFill>
                <a:latin typeface="Times New Roman" panose="02020603050405020304" pitchFamily="18" charset="0"/>
                <a:cs typeface="Times New Roman" panose="02020603050405020304" pitchFamily="18" charset="0"/>
              </a:rPr>
              <a:t>Существуют ли в области экзотических ядер </a:t>
            </a:r>
            <a:r>
              <a:rPr lang="en-RU" b="1" dirty="0">
                <a:solidFill>
                  <a:srgbClr val="FF0000"/>
                </a:solidFill>
                <a:latin typeface="Times New Roman" panose="02020603050405020304" pitchFamily="18" charset="0"/>
                <a:cs typeface="Times New Roman" panose="02020603050405020304" pitchFamily="18" charset="0"/>
              </a:rPr>
              <a:t>те же самые магические числа</a:t>
            </a:r>
            <a:r>
              <a:rPr lang="en-RU" b="1" dirty="0">
                <a:solidFill>
                  <a:schemeClr val="accent2"/>
                </a:solidFill>
                <a:latin typeface="Times New Roman" panose="02020603050405020304" pitchFamily="18" charset="0"/>
                <a:cs typeface="Times New Roman" panose="02020603050405020304" pitchFamily="18" charset="0"/>
              </a:rPr>
              <a:t>, как и для ядер долины стабильности? Ответ на этот вопрос особенно важен, т.к. позволит получить дополнительную информацию о форме атомных ядер, в частности, о</a:t>
            </a:r>
            <a:r>
              <a:rPr lang="ru-RU" b="1" dirty="0">
                <a:solidFill>
                  <a:schemeClr val="accent2"/>
                </a:solidFill>
                <a:latin typeface="Times New Roman" panose="02020603050405020304" pitchFamily="18" charset="0"/>
                <a:cs typeface="Times New Roman" panose="02020603050405020304" pitchFamily="18" charset="0"/>
              </a:rPr>
              <a:t> </a:t>
            </a:r>
            <a:r>
              <a:rPr lang="en-RU" b="1" dirty="0">
                <a:solidFill>
                  <a:srgbClr val="FF0000"/>
                </a:solidFill>
                <a:latin typeface="Times New Roman" panose="02020603050405020304" pitchFamily="18" charset="0"/>
                <a:cs typeface="Times New Roman" panose="02020603050405020304" pitchFamily="18" charset="0"/>
              </a:rPr>
              <a:t>супердеформированных ядрах в основном состоянии</a:t>
            </a:r>
            <a:r>
              <a:rPr lang="en-RU" b="1" dirty="0">
                <a:solidFill>
                  <a:schemeClr val="accent2"/>
                </a:solidFill>
                <a:latin typeface="Times New Roman" panose="02020603050405020304" pitchFamily="18" charset="0"/>
                <a:cs typeface="Times New Roman" panose="02020603050405020304" pitchFamily="18" charset="0"/>
              </a:rPr>
              <a:t>. До сих пор супердеформированнные ядра были обнаружены лишь в возбужденных состояниях. Для экзотических ядер возможно появление </a:t>
            </a:r>
            <a:r>
              <a:rPr lang="en-RU" b="1" dirty="0">
                <a:solidFill>
                  <a:srgbClr val="FF0000"/>
                </a:solidFill>
                <a:latin typeface="Times New Roman" panose="02020603050405020304" pitchFamily="18" charset="0"/>
                <a:cs typeface="Times New Roman" panose="02020603050405020304" pitchFamily="18" charset="0"/>
              </a:rPr>
              <a:t>новых магических чисел</a:t>
            </a:r>
            <a:r>
              <a:rPr lang="en-RU" b="1" dirty="0">
                <a:solidFill>
                  <a:schemeClr val="accent2"/>
                </a:solidFill>
                <a:latin typeface="Times New Roman" panose="02020603050405020304" pitchFamily="18" charset="0"/>
                <a:cs typeface="Times New Roman" panose="02020603050405020304" pitchFamily="18" charset="0"/>
              </a:rPr>
              <a:t>, обусловленное сильно деформированными состояниями.</a:t>
            </a:r>
          </a:p>
        </p:txBody>
      </p:sp>
      <p:pic>
        <p:nvPicPr>
          <p:cNvPr id="18" name="Picture 17">
            <a:extLst>
              <a:ext uri="{FF2B5EF4-FFF2-40B4-BE49-F238E27FC236}">
                <a16:creationId xmlns:a16="http://schemas.microsoft.com/office/drawing/2014/main" id="{9CA0F145-2FEC-83D6-17EA-DE079FE3C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956540"/>
            <a:ext cx="5638800" cy="5723754"/>
          </a:xfrm>
          <a:prstGeom prst="rect">
            <a:avLst/>
          </a:prstGeom>
        </p:spPr>
      </p:pic>
      <p:sp>
        <p:nvSpPr>
          <p:cNvPr id="5" name="Slide Number Placeholder 4">
            <a:extLst>
              <a:ext uri="{FF2B5EF4-FFF2-40B4-BE49-F238E27FC236}">
                <a16:creationId xmlns:a16="http://schemas.microsoft.com/office/drawing/2014/main" id="{CA69479F-ECD9-25EB-CF42-305CFB302C52}"/>
              </a:ext>
            </a:extLst>
          </p:cNvPr>
          <p:cNvSpPr>
            <a:spLocks noGrp="1"/>
          </p:cNvSpPr>
          <p:nvPr>
            <p:ph type="sldNum" sz="quarter" idx="12"/>
          </p:nvPr>
        </p:nvSpPr>
        <p:spPr>
          <a:xfrm>
            <a:off x="6975764" y="6447394"/>
            <a:ext cx="2133600" cy="384175"/>
          </a:xfrm>
        </p:spPr>
        <p:txBody>
          <a:bodyPr/>
          <a:lstStyle/>
          <a:p>
            <a:pPr>
              <a:defRPr/>
            </a:pPr>
            <a:fld id="{A035C65F-31C9-4B29-AE8C-A6F6B37CA7B9}" type="slidenum">
              <a:rPr lang="ru-RU" altLang="ru-RU" smtClean="0"/>
              <a:pPr>
                <a:defRPr/>
              </a:pPr>
              <a:t>6</a:t>
            </a:fld>
            <a:endParaRPr lang="ru-RU" altLang="ru-RU"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8" name="Line 15"/>
          <p:cNvSpPr>
            <a:spLocks noChangeShapeType="1"/>
          </p:cNvSpPr>
          <p:nvPr/>
        </p:nvSpPr>
        <p:spPr bwMode="auto">
          <a:xfrm>
            <a:off x="468313" y="544512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3" name="Rectangle 4">
            <a:extLst>
              <a:ext uri="{FF2B5EF4-FFF2-40B4-BE49-F238E27FC236}">
                <a16:creationId xmlns:a16="http://schemas.microsoft.com/office/drawing/2014/main" id="{2E2D1573-55F8-3517-43BA-C0209CBB5C46}"/>
              </a:ext>
            </a:extLst>
          </p:cNvPr>
          <p:cNvSpPr>
            <a:spLocks noGrp="1" noChangeArrowheads="1"/>
          </p:cNvSpPr>
          <p:nvPr>
            <p:ph type="title"/>
          </p:nvPr>
        </p:nvSpPr>
        <p:spPr>
          <a:xfrm>
            <a:off x="533400" y="76201"/>
            <a:ext cx="8229600" cy="816838"/>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Необычные моды распада</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1F9E6406-8400-9A4D-CA73-BDE59CFA8B9B}"/>
              </a:ext>
            </a:extLst>
          </p:cNvPr>
          <p:cNvPicPr>
            <a:picLocks noChangeAspect="1"/>
          </p:cNvPicPr>
          <p:nvPr/>
        </p:nvPicPr>
        <p:blipFill rotWithShape="1">
          <a:blip r:embed="rId3">
            <a:extLst>
              <a:ext uri="{28A0092B-C50C-407E-A947-70E740481C1C}">
                <a14:useLocalDpi xmlns:a14="http://schemas.microsoft.com/office/drawing/2010/main" val="0"/>
              </a:ext>
            </a:extLst>
          </a:blip>
          <a:srcRect r="2492"/>
          <a:stretch/>
        </p:blipFill>
        <p:spPr>
          <a:xfrm>
            <a:off x="54919" y="1219200"/>
            <a:ext cx="3814119" cy="3860800"/>
          </a:xfrm>
          <a:prstGeom prst="rect">
            <a:avLst/>
          </a:prstGeom>
        </p:spPr>
      </p:pic>
      <p:sp>
        <p:nvSpPr>
          <p:cNvPr id="15" name="TextBox 14">
            <a:extLst>
              <a:ext uri="{FF2B5EF4-FFF2-40B4-BE49-F238E27FC236}">
                <a16:creationId xmlns:a16="http://schemas.microsoft.com/office/drawing/2014/main" id="{D7580F13-C501-F88F-5366-CDFF2D805D03}"/>
              </a:ext>
            </a:extLst>
          </p:cNvPr>
          <p:cNvSpPr txBox="1"/>
          <p:nvPr/>
        </p:nvSpPr>
        <p:spPr>
          <a:xfrm>
            <a:off x="3907481" y="893039"/>
            <a:ext cx="5181600" cy="5847755"/>
          </a:xfrm>
          <a:prstGeom prst="rect">
            <a:avLst/>
          </a:prstGeom>
          <a:noFill/>
        </p:spPr>
        <p:txBody>
          <a:bodyPr wrap="square">
            <a:spAutoFit/>
          </a:bodyPr>
          <a:lstStyle/>
          <a:p>
            <a:pPr algn="just"/>
            <a:r>
              <a:rPr lang="ru-RU" sz="2200" b="1" i="0" u="none" strike="noStrike" dirty="0">
                <a:solidFill>
                  <a:srgbClr val="000000"/>
                </a:solidFill>
                <a:effectLst/>
                <a:latin typeface="Times New Roman" panose="02020603050405020304" pitchFamily="18" charset="0"/>
                <a:cs typeface="Times New Roman" panose="02020603050405020304" pitchFamily="18" charset="0"/>
              </a:rPr>
              <a:t>Какие качественно новые явления ожидаются при распаде экзотических ядер? Если основными модами радиоактивного распада ядер вблизи долины </a:t>
            </a:r>
            <a:r>
              <a:rPr lang="el-GR" sz="2200" b="1" i="0" u="none" strike="noStrike" dirty="0">
                <a:solidFill>
                  <a:srgbClr val="000000"/>
                </a:solidFill>
                <a:effectLst/>
                <a:latin typeface="Times New Roman" panose="02020603050405020304" pitchFamily="18" charset="0"/>
                <a:cs typeface="Times New Roman" panose="02020603050405020304" pitchFamily="18" charset="0"/>
              </a:rPr>
              <a:t>β-</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стабильности являются </a:t>
            </a:r>
            <a:r>
              <a:rPr lang="el-GR" sz="2200" b="1" i="0" u="none" strike="noStrike" dirty="0">
                <a:solidFill>
                  <a:srgbClr val="000000"/>
                </a:solidFill>
                <a:effectLst/>
                <a:latin typeface="Times New Roman" panose="02020603050405020304" pitchFamily="18" charset="0"/>
                <a:cs typeface="Times New Roman" panose="02020603050405020304" pitchFamily="18" charset="0"/>
              </a:rPr>
              <a:t>α- </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и </a:t>
            </a:r>
            <a:r>
              <a:rPr lang="el-GR" sz="2200" b="1" i="0" u="none" strike="noStrike" dirty="0">
                <a:solidFill>
                  <a:srgbClr val="000000"/>
                </a:solidFill>
                <a:effectLst/>
                <a:latin typeface="Times New Roman" panose="02020603050405020304" pitchFamily="18" charset="0"/>
                <a:cs typeface="Times New Roman" panose="02020603050405020304" pitchFamily="18" charset="0"/>
              </a:rPr>
              <a:t>β-</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распады, то при приближении к границам нуклонной стабильности драматически меняется энергия Ферми для протонов и нейтронов. Вследствие этого появляются </a:t>
            </a:r>
            <a:r>
              <a:rPr lang="ru-RU" sz="2200" b="1" i="0" u="none" strike="noStrike" dirty="0">
                <a:solidFill>
                  <a:srgbClr val="FF0000"/>
                </a:solidFill>
                <a:effectLst/>
                <a:latin typeface="Times New Roman" panose="02020603050405020304" pitchFamily="18" charset="0"/>
                <a:cs typeface="Times New Roman" panose="02020603050405020304" pitchFamily="18" charset="0"/>
              </a:rPr>
              <a:t>новые моды распада</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 - испускание запаздывающих нейтронов, протонов, дейтронов, тритонов и испускание двух и трех нейтронов из возбужденных состояний ядер, образующихся в результате предшествующего </a:t>
            </a:r>
            <a:r>
              <a:rPr lang="el-GR" sz="2200" b="1" i="0" u="none" strike="noStrike" dirty="0">
                <a:solidFill>
                  <a:srgbClr val="000000"/>
                </a:solidFill>
                <a:effectLst/>
                <a:latin typeface="Times New Roman" panose="02020603050405020304" pitchFamily="18" charset="0"/>
                <a:cs typeface="Times New Roman" panose="02020603050405020304" pitchFamily="18" charset="0"/>
              </a:rPr>
              <a:t>β-</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распада.</a:t>
            </a:r>
          </a:p>
        </p:txBody>
      </p:sp>
      <p:sp>
        <p:nvSpPr>
          <p:cNvPr id="5" name="Slide Number Placeholder 4">
            <a:extLst>
              <a:ext uri="{FF2B5EF4-FFF2-40B4-BE49-F238E27FC236}">
                <a16:creationId xmlns:a16="http://schemas.microsoft.com/office/drawing/2014/main" id="{B88A26A1-1573-0560-3B15-ADC952A464C2}"/>
              </a:ext>
            </a:extLst>
          </p:cNvPr>
          <p:cNvSpPr>
            <a:spLocks noGrp="1"/>
          </p:cNvSpPr>
          <p:nvPr>
            <p:ph type="sldNum" sz="quarter" idx="12"/>
          </p:nvPr>
        </p:nvSpPr>
        <p:spPr>
          <a:xfrm>
            <a:off x="6948554" y="6537324"/>
            <a:ext cx="2133600" cy="244475"/>
          </a:xfrm>
        </p:spPr>
        <p:txBody>
          <a:bodyPr/>
          <a:lstStyle/>
          <a:p>
            <a:pPr>
              <a:defRPr/>
            </a:pPr>
            <a:fld id="{1F00A40A-9572-4927-98DB-350797180016}" type="slidenum">
              <a:rPr lang="ru-RU" altLang="ru-RU" smtClean="0"/>
              <a:pPr>
                <a:defRPr/>
              </a:pPr>
              <a:t>7</a:t>
            </a:fld>
            <a:endParaRPr lang="ru-RU" altLang="ru-RU" dirty="0"/>
          </a:p>
        </p:txBody>
      </p:sp>
    </p:spTree>
    <p:extLst>
      <p:ext uri="{BB962C8B-B14F-4D97-AF65-F5344CB8AC3E}">
        <p14:creationId xmlns:p14="http://schemas.microsoft.com/office/powerpoint/2010/main" val="3119942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533400" y="76201"/>
            <a:ext cx="8229600" cy="816838"/>
          </a:xfrm>
        </p:spPr>
        <p:txBody>
          <a:bodyPr/>
          <a:lstStyle/>
          <a:p>
            <a:r>
              <a:rPr lang="el-GR" altLang="ru-RU" sz="3600" b="1" dirty="0">
                <a:solidFill>
                  <a:srgbClr val="FF0000"/>
                </a:solidFill>
                <a:latin typeface="Times New Roman" panose="02020603050405020304" pitchFamily="18" charset="0"/>
                <a:cs typeface="Times New Roman" panose="02020603050405020304" pitchFamily="18" charset="0"/>
              </a:rPr>
              <a:t>β</a:t>
            </a:r>
            <a:r>
              <a:rPr lang="ru-RU" altLang="ru-RU" sz="3600" b="1" dirty="0">
                <a:solidFill>
                  <a:srgbClr val="FF0000"/>
                </a:solidFill>
                <a:latin typeface="Times New Roman" panose="02020603050405020304" pitchFamily="18" charset="0"/>
                <a:cs typeface="Times New Roman" panose="02020603050405020304" pitchFamily="18" charset="0"/>
              </a:rPr>
              <a:t>-пучки</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894235C-84BD-011C-7190-4A4821416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536" y="3276600"/>
            <a:ext cx="2713854" cy="1399432"/>
          </a:xfrm>
          <a:prstGeom prst="rect">
            <a:avLst/>
          </a:prstGeom>
        </p:spPr>
      </p:pic>
      <p:sp>
        <p:nvSpPr>
          <p:cNvPr id="43" name="TextBox 42">
            <a:extLst>
              <a:ext uri="{FF2B5EF4-FFF2-40B4-BE49-F238E27FC236}">
                <a16:creationId xmlns:a16="http://schemas.microsoft.com/office/drawing/2014/main" id="{54A34573-6A1B-9A3D-1CDE-BEF683205613}"/>
              </a:ext>
            </a:extLst>
          </p:cNvPr>
          <p:cNvSpPr txBox="1"/>
          <p:nvPr/>
        </p:nvSpPr>
        <p:spPr>
          <a:xfrm>
            <a:off x="233221" y="1021892"/>
            <a:ext cx="4191000" cy="5632311"/>
          </a:xfrm>
          <a:prstGeom prst="rect">
            <a:avLst/>
          </a:prstGeom>
          <a:noFill/>
        </p:spPr>
        <p:txBody>
          <a:bodyPr wrap="square">
            <a:spAutoFit/>
          </a:bodyPr>
          <a:lstStyle/>
          <a:p>
            <a:pPr algn="just"/>
            <a:r>
              <a:rPr lang="en-RU" b="1" dirty="0">
                <a:latin typeface="Times New Roman" panose="02020603050405020304" pitchFamily="18" charset="0"/>
                <a:cs typeface="Times New Roman" panose="02020603050405020304" pitchFamily="18" charset="0"/>
              </a:rPr>
              <a:t>Нейтрино бывают трех </a:t>
            </a:r>
            <a:r>
              <a:rPr lang="ru-RU" b="1" dirty="0">
                <a:latin typeface="Times New Roman" panose="02020603050405020304" pitchFamily="18" charset="0"/>
                <a:cs typeface="Times New Roman" panose="02020603050405020304" pitchFamily="18" charset="0"/>
              </a:rPr>
              <a:t>типов</a:t>
            </a:r>
            <a:r>
              <a:rPr lang="en-RU" b="1" dirty="0">
                <a:latin typeface="Times New Roman" panose="02020603050405020304" pitchFamily="18" charset="0"/>
                <a:cs typeface="Times New Roman" panose="02020603050405020304" pitchFamily="18" charset="0"/>
              </a:rPr>
              <a:t>. Одним из главных открытий последнего десятилетия являются </a:t>
            </a:r>
            <a:r>
              <a:rPr lang="en-RU" b="1" dirty="0">
                <a:solidFill>
                  <a:srgbClr val="FF3300"/>
                </a:solidFill>
                <a:latin typeface="Times New Roman" panose="02020603050405020304" pitchFamily="18" charset="0"/>
                <a:cs typeface="Times New Roman" panose="02020603050405020304" pitchFamily="18" charset="0"/>
              </a:rPr>
              <a:t>спонтанные </a:t>
            </a:r>
            <a:r>
              <a:rPr lang="ru-RU" b="1" dirty="0">
                <a:solidFill>
                  <a:srgbClr val="FF3300"/>
                </a:solidFill>
                <a:latin typeface="Times New Roman" panose="02020603050405020304" pitchFamily="18" charset="0"/>
                <a:cs typeface="Times New Roman" panose="02020603050405020304" pitchFamily="18" charset="0"/>
              </a:rPr>
              <a:t>осцилляции</a:t>
            </a:r>
            <a:r>
              <a:rPr lang="en-RU" b="1" dirty="0">
                <a:latin typeface="Times New Roman" panose="02020603050405020304" pitchFamily="18" charset="0"/>
                <a:cs typeface="Times New Roman" panose="02020603050405020304" pitchFamily="18" charset="0"/>
              </a:rPr>
              <a:t> между этими семействами нейтрино, которые подразумевают, что нейтрино не являются безмассовыми, как предполагалось ранее.</a:t>
            </a:r>
          </a:p>
          <a:p>
            <a:pPr algn="just"/>
            <a:endParaRPr lang="en-RU" b="1" dirty="0">
              <a:latin typeface="Times New Roman" panose="02020603050405020304" pitchFamily="18" charset="0"/>
              <a:cs typeface="Times New Roman" panose="02020603050405020304" pitchFamily="18" charset="0"/>
            </a:endParaRPr>
          </a:p>
          <a:p>
            <a:pPr algn="just"/>
            <a:r>
              <a:rPr lang="en-RU" b="1" dirty="0">
                <a:latin typeface="Times New Roman" panose="02020603050405020304" pitchFamily="18" charset="0"/>
                <a:cs typeface="Times New Roman" panose="02020603050405020304" pitchFamily="18" charset="0"/>
              </a:rPr>
              <a:t>Чтобы узнать больше об этих неуловимых частицах и провести строгие проверки квантовой симметрии, физикам нужен новый тип </a:t>
            </a:r>
            <a:r>
              <a:rPr lang="ru-RU" b="1" dirty="0">
                <a:latin typeface="Times New Roman" panose="02020603050405020304" pitchFamily="18" charset="0"/>
                <a:cs typeface="Times New Roman" panose="02020603050405020304" pitchFamily="18" charset="0"/>
              </a:rPr>
              <a:t>источника </a:t>
            </a:r>
            <a:r>
              <a:rPr lang="en-RU" b="1" dirty="0">
                <a:latin typeface="Times New Roman" panose="02020603050405020304" pitchFamily="18" charset="0"/>
                <a:cs typeface="Times New Roman" panose="02020603050405020304" pitchFamily="18" charset="0"/>
              </a:rPr>
              <a:t>нейтрин</a:t>
            </a:r>
            <a:r>
              <a:rPr lang="ru-RU" b="1" dirty="0">
                <a:latin typeface="Times New Roman" panose="02020603050405020304" pitchFamily="18" charset="0"/>
                <a:cs typeface="Times New Roman" panose="02020603050405020304" pitchFamily="18" charset="0"/>
              </a:rPr>
              <a:t>о</a:t>
            </a:r>
            <a:r>
              <a:rPr lang="en-RU" b="1" dirty="0">
                <a:latin typeface="Times New Roman" panose="02020603050405020304" pitchFamily="18" charset="0"/>
                <a:cs typeface="Times New Roman" panose="02020603050405020304" pitchFamily="18" charset="0"/>
              </a:rPr>
              <a:t>, называемый бета-</a:t>
            </a:r>
            <a:r>
              <a:rPr lang="ru-RU" b="1" dirty="0">
                <a:latin typeface="Times New Roman" panose="02020603050405020304" pitchFamily="18" charset="0"/>
                <a:cs typeface="Times New Roman" panose="02020603050405020304" pitchFamily="18" charset="0"/>
              </a:rPr>
              <a:t>пучком</a:t>
            </a:r>
            <a:r>
              <a:rPr lang="en-RU" b="1" dirty="0">
                <a:latin typeface="Times New Roman" panose="02020603050405020304" pitchFamily="18" charset="0"/>
                <a:cs typeface="Times New Roman" panose="02020603050405020304" pitchFamily="18" charset="0"/>
              </a:rPr>
              <a:t>. </a:t>
            </a:r>
            <a:r>
              <a:rPr lang="en-RU" b="1" dirty="0">
                <a:solidFill>
                  <a:srgbClr val="FF3300"/>
                </a:solidFill>
                <a:latin typeface="Times New Roman" panose="02020603050405020304" pitchFamily="18" charset="0"/>
                <a:cs typeface="Times New Roman" panose="02020603050405020304" pitchFamily="18" charset="0"/>
              </a:rPr>
              <a:t>Нейтрино будут производиться в результате бета-распада огромного количества </a:t>
            </a:r>
            <a:r>
              <a:rPr lang="ru-RU" b="1" dirty="0">
                <a:solidFill>
                  <a:srgbClr val="FF3300"/>
                </a:solidFill>
                <a:latin typeface="Times New Roman" panose="02020603050405020304" pitchFamily="18" charset="0"/>
                <a:cs typeface="Times New Roman" panose="02020603050405020304" pitchFamily="18" charset="0"/>
              </a:rPr>
              <a:t>радиоактивных</a:t>
            </a:r>
            <a:r>
              <a:rPr lang="en-RU" b="1" dirty="0">
                <a:solidFill>
                  <a:srgbClr val="FF3300"/>
                </a:solidFill>
                <a:latin typeface="Times New Roman" panose="02020603050405020304" pitchFamily="18" charset="0"/>
                <a:cs typeface="Times New Roman" panose="02020603050405020304" pitchFamily="18" charset="0"/>
              </a:rPr>
              <a:t> ядер</a:t>
            </a:r>
            <a:r>
              <a:rPr lang="en-RU" b="1" dirty="0">
                <a:latin typeface="Times New Roman" panose="02020603050405020304" pitchFamily="18" charset="0"/>
                <a:cs typeface="Times New Roman" panose="02020603050405020304" pitchFamily="18" charset="0"/>
              </a:rPr>
              <a:t>, например </a:t>
            </a:r>
            <a:r>
              <a:rPr lang="en-RU" b="1" baseline="30000" dirty="0">
                <a:latin typeface="Times New Roman" panose="02020603050405020304" pitchFamily="18" charset="0"/>
                <a:cs typeface="Times New Roman" panose="02020603050405020304" pitchFamily="18" charset="0"/>
              </a:rPr>
              <a:t>6</a:t>
            </a:r>
            <a:r>
              <a:rPr lang="en-RU" b="1" dirty="0">
                <a:latin typeface="Times New Roman" panose="02020603050405020304" pitchFamily="18" charset="0"/>
                <a:cs typeface="Times New Roman" panose="02020603050405020304" pitchFamily="18" charset="0"/>
              </a:rPr>
              <a:t>He и </a:t>
            </a:r>
            <a:r>
              <a:rPr lang="en-RU" b="1" baseline="30000" dirty="0">
                <a:latin typeface="Times New Roman" panose="02020603050405020304" pitchFamily="18" charset="0"/>
                <a:cs typeface="Times New Roman" panose="02020603050405020304" pitchFamily="18" charset="0"/>
              </a:rPr>
              <a:t>18</a:t>
            </a:r>
            <a:r>
              <a:rPr lang="en-RU" b="1" dirty="0">
                <a:latin typeface="Times New Roman" panose="02020603050405020304" pitchFamily="18" charset="0"/>
                <a:cs typeface="Times New Roman" panose="02020603050405020304" pitchFamily="18" charset="0"/>
              </a:rPr>
              <a:t>Ne, ускоренных </a:t>
            </a:r>
            <a:r>
              <a:rPr lang="ru-RU" b="1" dirty="0">
                <a:latin typeface="Times New Roman" panose="02020603050405020304" pitchFamily="18" charset="0"/>
                <a:cs typeface="Times New Roman" panose="02020603050405020304" pitchFamily="18" charset="0"/>
              </a:rPr>
              <a:t>почти </a:t>
            </a:r>
            <a:r>
              <a:rPr lang="en-RU" b="1" dirty="0">
                <a:latin typeface="Times New Roman" panose="02020603050405020304" pitchFamily="18" charset="0"/>
                <a:cs typeface="Times New Roman" panose="02020603050405020304" pitchFamily="18" charset="0"/>
              </a:rPr>
              <a:t>до скорости света.</a:t>
            </a:r>
          </a:p>
        </p:txBody>
      </p:sp>
      <p:pic>
        <p:nvPicPr>
          <p:cNvPr id="45" name="Picture 44">
            <a:extLst>
              <a:ext uri="{FF2B5EF4-FFF2-40B4-BE49-F238E27FC236}">
                <a16:creationId xmlns:a16="http://schemas.microsoft.com/office/drawing/2014/main" id="{51BF3023-07D6-57B0-76E8-C1C23858A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067" y="1028700"/>
            <a:ext cx="4279900" cy="2171700"/>
          </a:xfrm>
          <a:prstGeom prst="rect">
            <a:avLst/>
          </a:prstGeom>
        </p:spPr>
      </p:pic>
      <p:sp>
        <p:nvSpPr>
          <p:cNvPr id="47" name="Text Box 34">
            <a:extLst>
              <a:ext uri="{FF2B5EF4-FFF2-40B4-BE49-F238E27FC236}">
                <a16:creationId xmlns:a16="http://schemas.microsoft.com/office/drawing/2014/main" id="{20F2D5B6-F054-384B-6450-974144DAD4E3}"/>
              </a:ext>
            </a:extLst>
          </p:cNvPr>
          <p:cNvSpPr txBox="1">
            <a:spLocks noChangeArrowheads="1"/>
          </p:cNvSpPr>
          <p:nvPr/>
        </p:nvSpPr>
        <p:spPr bwMode="auto">
          <a:xfrm>
            <a:off x="4609400" y="967389"/>
            <a:ext cx="170713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pPr>
            <a:r>
              <a:rPr lang="ru-RU" altLang="ru-RU" sz="1800" b="1" dirty="0">
                <a:solidFill>
                  <a:schemeClr val="accent2"/>
                </a:solidFill>
                <a:latin typeface="Times New Roman" panose="02020603050405020304" pitchFamily="18" charset="0"/>
                <a:cs typeface="Times New Roman" panose="02020603050405020304" pitchFamily="18" charset="0"/>
              </a:rPr>
              <a:t>Получение ионов</a:t>
            </a:r>
            <a:endParaRPr lang="en-US" altLang="ru-RU" sz="1800" b="1" dirty="0">
              <a:solidFill>
                <a:schemeClr val="accent2"/>
              </a:solidFill>
              <a:latin typeface="Times New Roman" panose="02020603050405020304" pitchFamily="18" charset="0"/>
              <a:cs typeface="Times New Roman" panose="02020603050405020304" pitchFamily="18" charset="0"/>
            </a:endParaRPr>
          </a:p>
        </p:txBody>
      </p:sp>
      <p:sp>
        <p:nvSpPr>
          <p:cNvPr id="48" name="Text Box 34">
            <a:extLst>
              <a:ext uri="{FF2B5EF4-FFF2-40B4-BE49-F238E27FC236}">
                <a16:creationId xmlns:a16="http://schemas.microsoft.com/office/drawing/2014/main" id="{EA86A5FB-4563-0114-01D8-361EAC947DA5}"/>
              </a:ext>
            </a:extLst>
          </p:cNvPr>
          <p:cNvSpPr txBox="1">
            <a:spLocks noChangeArrowheads="1"/>
          </p:cNvSpPr>
          <p:nvPr/>
        </p:nvSpPr>
        <p:spPr bwMode="auto">
          <a:xfrm>
            <a:off x="5905908" y="1290555"/>
            <a:ext cx="17071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pPr>
            <a:r>
              <a:rPr lang="ru-RU" altLang="ru-RU" b="1" dirty="0">
                <a:solidFill>
                  <a:schemeClr val="accent2"/>
                </a:solidFill>
                <a:latin typeface="Times New Roman" panose="02020603050405020304" pitchFamily="18" charset="0"/>
                <a:cs typeface="Times New Roman" panose="02020603050405020304" pitchFamily="18" charset="0"/>
              </a:rPr>
              <a:t>Ускорение</a:t>
            </a:r>
            <a:endParaRPr lang="en-US" altLang="ru-RU" sz="1800" b="1" dirty="0">
              <a:solidFill>
                <a:schemeClr val="accent2"/>
              </a:solidFill>
              <a:latin typeface="Times New Roman" panose="02020603050405020304" pitchFamily="18" charset="0"/>
              <a:cs typeface="Times New Roman" panose="02020603050405020304" pitchFamily="18" charset="0"/>
            </a:endParaRPr>
          </a:p>
        </p:txBody>
      </p:sp>
      <p:sp>
        <p:nvSpPr>
          <p:cNvPr id="50" name="Text Box 34">
            <a:extLst>
              <a:ext uri="{FF2B5EF4-FFF2-40B4-BE49-F238E27FC236}">
                <a16:creationId xmlns:a16="http://schemas.microsoft.com/office/drawing/2014/main" id="{6D864913-879D-DF35-DFAA-74FDB736A53E}"/>
              </a:ext>
            </a:extLst>
          </p:cNvPr>
          <p:cNvSpPr txBox="1">
            <a:spLocks noChangeArrowheads="1"/>
          </p:cNvSpPr>
          <p:nvPr/>
        </p:nvSpPr>
        <p:spPr bwMode="auto">
          <a:xfrm>
            <a:off x="7545238" y="2516999"/>
            <a:ext cx="170713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pPr>
            <a:r>
              <a:rPr lang="ru-RU" altLang="ru-RU" sz="1800" b="1" dirty="0">
                <a:solidFill>
                  <a:schemeClr val="accent2"/>
                </a:solidFill>
                <a:latin typeface="Times New Roman" panose="02020603050405020304" pitchFamily="18" charset="0"/>
                <a:cs typeface="Times New Roman" panose="02020603050405020304" pitchFamily="18" charset="0"/>
              </a:rPr>
              <a:t>Источник нейтрино</a:t>
            </a:r>
            <a:endParaRPr lang="en-US" altLang="ru-RU" sz="1800" b="1" dirty="0">
              <a:solidFill>
                <a:schemeClr val="accent2"/>
              </a:solidFill>
              <a:latin typeface="Times New Roman" panose="02020603050405020304" pitchFamily="18" charset="0"/>
              <a:cs typeface="Times New Roman" panose="02020603050405020304" pitchFamily="18" charset="0"/>
            </a:endParaRPr>
          </a:p>
        </p:txBody>
      </p:sp>
      <p:pic>
        <p:nvPicPr>
          <p:cNvPr id="52" name="Picture 51">
            <a:extLst>
              <a:ext uri="{FF2B5EF4-FFF2-40B4-BE49-F238E27FC236}">
                <a16:creationId xmlns:a16="http://schemas.microsoft.com/office/drawing/2014/main" id="{1E846261-CB27-1273-6DE0-12E53A67B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6942" y="4522803"/>
            <a:ext cx="1485900" cy="1611690"/>
          </a:xfrm>
          <a:prstGeom prst="rect">
            <a:avLst/>
          </a:prstGeom>
        </p:spPr>
      </p:pic>
      <p:sp>
        <p:nvSpPr>
          <p:cNvPr id="54" name="TextBox 53">
            <a:extLst>
              <a:ext uri="{FF2B5EF4-FFF2-40B4-BE49-F238E27FC236}">
                <a16:creationId xmlns:a16="http://schemas.microsoft.com/office/drawing/2014/main" id="{A3558ECA-02EA-3D84-C578-4ACBECB2EDA4}"/>
              </a:ext>
            </a:extLst>
          </p:cNvPr>
          <p:cNvSpPr txBox="1"/>
          <p:nvPr/>
        </p:nvSpPr>
        <p:spPr>
          <a:xfrm>
            <a:off x="4622536" y="6121787"/>
            <a:ext cx="3678538" cy="523220"/>
          </a:xfrm>
          <a:prstGeom prst="rect">
            <a:avLst/>
          </a:prstGeom>
          <a:noFill/>
        </p:spPr>
        <p:txBody>
          <a:bodyPr wrap="square">
            <a:spAutoFit/>
          </a:bodyPr>
          <a:lstStyle/>
          <a:p>
            <a:r>
              <a:rPr lang="en-GB" sz="1400" b="1" i="1" dirty="0">
                <a:solidFill>
                  <a:schemeClr val="accent2"/>
                </a:solidFill>
                <a:effectLst/>
                <a:latin typeface="Times New Roman" panose="02020603050405020304" pitchFamily="18" charset="0"/>
                <a:cs typeface="Times New Roman" panose="02020603050405020304" pitchFamily="18" charset="0"/>
              </a:rPr>
              <a:t>Neutrino detection through the Cerenkov effect (from the Super-</a:t>
            </a:r>
            <a:r>
              <a:rPr lang="en-GB" sz="1400" b="1" i="1" dirty="0" err="1">
                <a:solidFill>
                  <a:schemeClr val="accent2"/>
                </a:solidFill>
                <a:effectLst/>
                <a:latin typeface="Times New Roman" panose="02020603050405020304" pitchFamily="18" charset="0"/>
                <a:cs typeface="Times New Roman" panose="02020603050405020304" pitchFamily="18" charset="0"/>
              </a:rPr>
              <a:t>Kamiokande</a:t>
            </a:r>
            <a:r>
              <a:rPr lang="en-GB" sz="1400" b="1" i="1" dirty="0">
                <a:solidFill>
                  <a:schemeClr val="accent2"/>
                </a:solidFill>
                <a:effectLst/>
                <a:latin typeface="Times New Roman" panose="02020603050405020304" pitchFamily="18" charset="0"/>
                <a:cs typeface="Times New Roman" panose="02020603050405020304" pitchFamily="18" charset="0"/>
              </a:rPr>
              <a:t> Collaboration) </a:t>
            </a:r>
            <a:endParaRPr lang="en-GB" sz="1400" b="1" dirty="0">
              <a:solidFill>
                <a:schemeClr val="accent2"/>
              </a:solidFill>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C9C5616C-AEA5-8357-DD8E-DDC683487DAB}"/>
              </a:ext>
            </a:extLst>
          </p:cNvPr>
          <p:cNvSpPr txBox="1"/>
          <p:nvPr/>
        </p:nvSpPr>
        <p:spPr>
          <a:xfrm>
            <a:off x="6460184" y="4665842"/>
            <a:ext cx="2570206" cy="1200329"/>
          </a:xfrm>
          <a:prstGeom prst="rect">
            <a:avLst/>
          </a:prstGeom>
          <a:noFill/>
        </p:spPr>
        <p:txBody>
          <a:bodyPr wrap="square">
            <a:spAutoFit/>
          </a:bodyPr>
          <a:lstStyle/>
          <a:p>
            <a:pPr algn="r"/>
            <a:r>
              <a:rPr lang="en-GB" sz="1200" b="1" i="1" dirty="0">
                <a:solidFill>
                  <a:schemeClr val="accent2"/>
                </a:solidFill>
                <a:effectLst/>
                <a:latin typeface="Times New Roman" panose="02020603050405020304" pitchFamily="18" charset="0"/>
                <a:cs typeface="Times New Roman" panose="02020603050405020304" pitchFamily="18" charset="0"/>
              </a:rPr>
              <a:t>Illustration of neutrino oscillations. The expected flavour composition of the reactor neutrino flux, for neutrinos of 4 MeV energy used as an example, is plotted as a function of distance to the reactor cores. </a:t>
            </a:r>
            <a:endParaRPr lang="en-GB" sz="1200" b="1" i="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AA10AD-F69F-47FE-8183-4A5D8D5C4968}"/>
              </a:ext>
            </a:extLst>
          </p:cNvPr>
          <p:cNvSpPr>
            <a:spLocks noGrp="1"/>
          </p:cNvSpPr>
          <p:nvPr>
            <p:ph type="sldNum" sz="quarter" idx="12"/>
          </p:nvPr>
        </p:nvSpPr>
        <p:spPr/>
        <p:txBody>
          <a:bodyPr/>
          <a:lstStyle/>
          <a:p>
            <a:pPr>
              <a:defRPr/>
            </a:pPr>
            <a:fld id="{A035C65F-31C9-4B29-AE8C-A6F6B37CA7B9}" type="slidenum">
              <a:rPr lang="ru-RU" altLang="ru-RU" smtClean="0"/>
              <a:pPr>
                <a:defRPr/>
              </a:pPr>
              <a:t>8</a:t>
            </a:fld>
            <a:endParaRPr lang="ru-RU" altLang="ru-RU"/>
          </a:p>
        </p:txBody>
      </p:sp>
    </p:spTree>
    <p:extLst>
      <p:ext uri="{BB962C8B-B14F-4D97-AF65-F5344CB8AC3E}">
        <p14:creationId xmlns:p14="http://schemas.microsoft.com/office/powerpoint/2010/main" val="1022344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533400" y="76201"/>
            <a:ext cx="8229600" cy="816838"/>
          </a:xfrm>
        </p:spPr>
        <p:txBody>
          <a:bodyPr/>
          <a:lstStyle/>
          <a:p>
            <a:r>
              <a:rPr lang="en-GB" altLang="ru-RU" sz="3600" b="1" dirty="0">
                <a:solidFill>
                  <a:srgbClr val="FF0000"/>
                </a:solidFill>
                <a:latin typeface="Times New Roman" panose="02020603050405020304" pitchFamily="18" charset="0"/>
                <a:cs typeface="Times New Roman" panose="02020603050405020304" pitchFamily="18" charset="0"/>
              </a:rPr>
              <a:t>Beyond the standard model</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4A34573-6A1B-9A3D-1CDE-BEF683205613}"/>
              </a:ext>
            </a:extLst>
          </p:cNvPr>
          <p:cNvSpPr txBox="1"/>
          <p:nvPr/>
        </p:nvSpPr>
        <p:spPr>
          <a:xfrm>
            <a:off x="4223290" y="1219200"/>
            <a:ext cx="4800600" cy="5355312"/>
          </a:xfrm>
          <a:prstGeom prst="rect">
            <a:avLst/>
          </a:prstGeom>
          <a:noFill/>
        </p:spPr>
        <p:txBody>
          <a:bodyPr wrap="square">
            <a:spAutoFit/>
          </a:bodyPr>
          <a:lstStyle/>
          <a:p>
            <a:pPr algn="just"/>
            <a:r>
              <a:rPr lang="en-GB" b="1" dirty="0">
                <a:latin typeface="Times New Roman" panose="02020603050405020304" pitchFamily="18" charset="0"/>
                <a:cs typeface="Times New Roman" panose="02020603050405020304" pitchFamily="18" charset="0"/>
              </a:rPr>
              <a:t>The study of nuclear decay modes has played a crucial and undeniable role in determining the basic structure of fundamental interactions. In particular, </a:t>
            </a:r>
            <a:r>
              <a:rPr lang="el-GR" b="1" dirty="0">
                <a:latin typeface="Times New Roman" panose="02020603050405020304" pitchFamily="18" charset="0"/>
                <a:cs typeface="Times New Roman" panose="02020603050405020304" pitchFamily="18" charset="0"/>
              </a:rPr>
              <a:t>β-</a:t>
            </a:r>
            <a:r>
              <a:rPr lang="en-GB" b="1" dirty="0">
                <a:latin typeface="Times New Roman" panose="02020603050405020304" pitchFamily="18" charset="0"/>
                <a:cs typeface="Times New Roman" panose="02020603050405020304" pitchFamily="18" charset="0"/>
              </a:rPr>
              <a:t>decay has contributed to establishing such aspects of particle physics as parity violation, the nature of the neutrino or lepton number conservation, and has thus provided the experimental foundations for a large part of the Standard Model (SM) of electroweak interactions. </a:t>
            </a:r>
            <a:r>
              <a:rPr lang="en-GB" b="1" dirty="0">
                <a:solidFill>
                  <a:srgbClr val="FF0000"/>
                </a:solidFill>
                <a:latin typeface="Times New Roman" panose="02020603050405020304" pitchFamily="18" charset="0"/>
                <a:cs typeface="Times New Roman" panose="02020603050405020304" pitchFamily="18" charset="0"/>
              </a:rPr>
              <a:t>Precision measurements in nuclear </a:t>
            </a:r>
            <a:r>
              <a:rPr lang="el-GR" b="1" dirty="0">
                <a:solidFill>
                  <a:srgbClr val="FF0000"/>
                </a:solidFill>
                <a:latin typeface="Times New Roman" panose="02020603050405020304" pitchFamily="18" charset="0"/>
                <a:cs typeface="Times New Roman" panose="02020603050405020304" pitchFamily="18" charset="0"/>
              </a:rPr>
              <a:t>β-</a:t>
            </a:r>
            <a:r>
              <a:rPr lang="en-GB" b="1" dirty="0">
                <a:solidFill>
                  <a:srgbClr val="FF0000"/>
                </a:solidFill>
                <a:latin typeface="Times New Roman" panose="02020603050405020304" pitchFamily="18" charset="0"/>
                <a:cs typeface="Times New Roman" panose="02020603050405020304" pitchFamily="18" charset="0"/>
              </a:rPr>
              <a:t>decay</a:t>
            </a:r>
            <a:r>
              <a:rPr lang="en-GB" b="1" dirty="0">
                <a:latin typeface="Times New Roman" panose="02020603050405020304" pitchFamily="18" charset="0"/>
                <a:cs typeface="Times New Roman" panose="02020603050405020304" pitchFamily="18" charset="0"/>
              </a:rPr>
              <a:t> and in atomic transitions constitute simple means to search for signatures of new interactions or </a:t>
            </a:r>
            <a:r>
              <a:rPr lang="en-GB" b="1" dirty="0">
                <a:solidFill>
                  <a:srgbClr val="FF0000"/>
                </a:solidFill>
                <a:latin typeface="Times New Roman" panose="02020603050405020304" pitchFamily="18" charset="0"/>
                <a:cs typeface="Times New Roman" panose="02020603050405020304" pitchFamily="18" charset="0"/>
              </a:rPr>
              <a:t>small violations of the fundamental symmetries</a:t>
            </a:r>
            <a:r>
              <a:rPr lang="en-GB" b="1" dirty="0">
                <a:latin typeface="Times New Roman" panose="02020603050405020304" pitchFamily="18" charset="0"/>
                <a:cs typeface="Times New Roman" panose="02020603050405020304" pitchFamily="18" charset="0"/>
              </a:rPr>
              <a:t>. At low energies the search for new physics beyond the SM is a very exciting activity presently carried out at several ISOL facilities, as well as at cold and ultra-cold neutron sources around the world. </a:t>
            </a:r>
            <a:endParaRPr lang="en-RU" b="1"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C9C5616C-AEA5-8357-DD8E-DDC683487DAB}"/>
              </a:ext>
            </a:extLst>
          </p:cNvPr>
          <p:cNvSpPr txBox="1"/>
          <p:nvPr/>
        </p:nvSpPr>
        <p:spPr>
          <a:xfrm>
            <a:off x="533400" y="4343400"/>
            <a:ext cx="3689890" cy="461665"/>
          </a:xfrm>
          <a:prstGeom prst="rect">
            <a:avLst/>
          </a:prstGeom>
          <a:noFill/>
        </p:spPr>
        <p:txBody>
          <a:bodyPr wrap="square">
            <a:spAutoFit/>
          </a:bodyPr>
          <a:lstStyle/>
          <a:p>
            <a:pPr algn="ctr"/>
            <a:r>
              <a:rPr lang="en-GB" sz="1200" b="1" i="1" dirty="0">
                <a:solidFill>
                  <a:schemeClr val="accent2"/>
                </a:solidFill>
                <a:effectLst/>
                <a:latin typeface="Times New Roman" panose="02020603050405020304" pitchFamily="18" charset="0"/>
                <a:cs typeface="Times New Roman" panose="02020603050405020304" pitchFamily="18" charset="0"/>
              </a:rPr>
              <a:t>Results of precision beta decay measurements to test the standard model.</a:t>
            </a:r>
            <a:endParaRPr lang="en-GB" sz="1200" b="1" i="1"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4670C93-E995-5DC5-A8B2-8235F15B5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30238"/>
            <a:ext cx="3918490" cy="2694493"/>
          </a:xfrm>
          <a:prstGeom prst="rect">
            <a:avLst/>
          </a:prstGeom>
        </p:spPr>
      </p:pic>
      <p:sp>
        <p:nvSpPr>
          <p:cNvPr id="4" name="Slide Number Placeholder 3">
            <a:extLst>
              <a:ext uri="{FF2B5EF4-FFF2-40B4-BE49-F238E27FC236}">
                <a16:creationId xmlns:a16="http://schemas.microsoft.com/office/drawing/2014/main" id="{F423FC29-AEB6-7284-6B19-39110B9CDA66}"/>
              </a:ext>
            </a:extLst>
          </p:cNvPr>
          <p:cNvSpPr>
            <a:spLocks noGrp="1"/>
          </p:cNvSpPr>
          <p:nvPr>
            <p:ph type="sldNum" sz="quarter" idx="12"/>
          </p:nvPr>
        </p:nvSpPr>
        <p:spPr/>
        <p:txBody>
          <a:bodyPr/>
          <a:lstStyle/>
          <a:p>
            <a:pPr>
              <a:defRPr/>
            </a:pPr>
            <a:fld id="{A035C65F-31C9-4B29-AE8C-A6F6B37CA7B9}" type="slidenum">
              <a:rPr lang="ru-RU" altLang="ru-RU" smtClean="0"/>
              <a:pPr>
                <a:defRPr/>
              </a:pPr>
              <a:t>9</a:t>
            </a:fld>
            <a:endParaRPr lang="ru-RU" altLang="ru-RU"/>
          </a:p>
        </p:txBody>
      </p:sp>
    </p:spTree>
    <p:extLst>
      <p:ext uri="{BB962C8B-B14F-4D97-AF65-F5344CB8AC3E}">
        <p14:creationId xmlns:p14="http://schemas.microsoft.com/office/powerpoint/2010/main" val="2622436559"/>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10876</TotalTime>
  <Words>3528</Words>
  <Application>Microsoft Macintosh PowerPoint</Application>
  <PresentationFormat>On-screen Show (4:3)</PresentationFormat>
  <Paragraphs>254</Paragraphs>
  <Slides>58</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6" baseType="lpstr">
      <vt:lpstr>Arial</vt:lpstr>
      <vt:lpstr>Calibri</vt:lpstr>
      <vt:lpstr>Calibri Light</vt:lpstr>
      <vt:lpstr>Comic Sans MS</vt:lpstr>
      <vt:lpstr>Times New Roman</vt:lpstr>
      <vt:lpstr>Wingdings</vt:lpstr>
      <vt:lpstr>Оформление по умолчанию</vt:lpstr>
      <vt:lpstr>CorelDRAW</vt:lpstr>
      <vt:lpstr>Получение пучков радиоактивных ядер (RIB)</vt:lpstr>
      <vt:lpstr>Физика экзотических ядер</vt:lpstr>
      <vt:lpstr>Гало-ядра</vt:lpstr>
      <vt:lpstr>Сверхтяжёлые элементы</vt:lpstr>
      <vt:lpstr>Необычные распределения плотности</vt:lpstr>
      <vt:lpstr>Оболочечная структура</vt:lpstr>
      <vt:lpstr>Необычные моды распада</vt:lpstr>
      <vt:lpstr>β-пучки</vt:lpstr>
      <vt:lpstr>Beyond the standard model</vt:lpstr>
      <vt:lpstr>Нейтронные звёзды</vt:lpstr>
      <vt:lpstr>r-процесс</vt:lpstr>
      <vt:lpstr>Исследования с RIB</vt:lpstr>
      <vt:lpstr>Реакции получения радиоактивных ядер</vt:lpstr>
      <vt:lpstr>Реакции получения радиоактивных ядер</vt:lpstr>
      <vt:lpstr>Ионная оптика</vt:lpstr>
      <vt:lpstr>Ионная оптика</vt:lpstr>
      <vt:lpstr>ISOL и In-flight методы получения экзотических ядер</vt:lpstr>
      <vt:lpstr>ISOL и In-flight методы получения экзотических ядер</vt:lpstr>
      <vt:lpstr>Метод ISOL (Isotope Separation On Line)</vt:lpstr>
      <vt:lpstr>PN1 (Lohengrin)  Institute Laue-Langevin, Grenoble, France</vt:lpstr>
      <vt:lpstr>PowerPoint Presentation</vt:lpstr>
      <vt:lpstr>PIAFE (Production, Ionization, Acceleration of Exotic Beams Facility) Institute Laue-Langevin, Grenoble, France</vt:lpstr>
      <vt:lpstr>ISOLDE, CERN</vt:lpstr>
      <vt:lpstr>ISOLDE, CERN</vt:lpstr>
      <vt:lpstr>ISOLDE, CERN</vt:lpstr>
      <vt:lpstr>ISOLDE, CERN</vt:lpstr>
      <vt:lpstr>ISOLDE, CERN</vt:lpstr>
      <vt:lpstr>CARIBU – The Californium Rare Ion Breeder Upgrade Argon National Laboratory, USA</vt:lpstr>
      <vt:lpstr>CARIBU – The Californium Rare Ion Breeder Upgrade Argon National Laboratory, USA</vt:lpstr>
      <vt:lpstr>Gas Catcher</vt:lpstr>
      <vt:lpstr>The CARIBU Gas Catcher</vt:lpstr>
      <vt:lpstr>CARIBU – The Californium Rare Ion Breeder Upgrade Argon National Laboratory, USA</vt:lpstr>
      <vt:lpstr>SPIRAL1 “Système de Production d’Ions Radioactifs en Ligne” phase I (GANIL, Caen, France)</vt:lpstr>
      <vt:lpstr>SPIRAL1 (GANIL, Caen, France)</vt:lpstr>
      <vt:lpstr>SPIRAL2 (GANIL, Caen, France)</vt:lpstr>
      <vt:lpstr>Карбид урана бомбардируется потоком нейтронов (от взаимодействия ускоренных дейтронов с углеродной мишенью)  1013 делений в секунду!</vt:lpstr>
      <vt:lpstr>PowerPoint Presentation</vt:lpstr>
      <vt:lpstr>DRIBs – The Dubna Radioactive Ion Beam accelerator complex (JINR)</vt:lpstr>
      <vt:lpstr>Получение RIB при фотоделении урана</vt:lpstr>
      <vt:lpstr>Метод In-flight (фрагментация ускоренных ионов на мишени)</vt:lpstr>
      <vt:lpstr>NSCL – National Superconducting Cyclotron Laboratory, Michigan State University (USA)</vt:lpstr>
      <vt:lpstr>PowerPoint Presentation</vt:lpstr>
      <vt:lpstr>FRIB – The Facility for Rare Isotope Beams, 2022, Michigan State University (USA)</vt:lpstr>
      <vt:lpstr>FRIB Fragment Separator </vt:lpstr>
      <vt:lpstr>FRIB – The Facility for Rare Isotope Beams, Michigan State University (USA)</vt:lpstr>
      <vt:lpstr>RI Beam Factory (RIBF) RIKEN, Japan</vt:lpstr>
      <vt:lpstr>Superconducting Radioactive Isotope Beam Separator (BigRIPS) RIKEN, Japan</vt:lpstr>
      <vt:lpstr>FAIR – The Facility for Antiproton and Ion Research, 2025, GSI, Germany </vt:lpstr>
      <vt:lpstr>Super-FRS – Super Fragment Separator FAIR, GSI, Germany</vt:lpstr>
      <vt:lpstr>Super-FRS – Super Fragment Separator FAIR, GSI, Germany</vt:lpstr>
      <vt:lpstr>PowerPoint Presentation</vt:lpstr>
      <vt:lpstr>PowerPoint Presentation</vt:lpstr>
      <vt:lpstr>PowerPoint Presentation</vt:lpstr>
      <vt:lpstr>Получение экзотических ядер  ISOL и In-flight методами</vt:lpstr>
      <vt:lpstr>Получение экзотических ядер  ISOL и In-flight методами</vt:lpstr>
      <vt:lpstr>Получение экзотических ядер  ISOL и In-flight методами</vt:lpstr>
      <vt:lpstr>World view of RIB facilities</vt:lpstr>
      <vt:lpstr>The limits of the nuclear landscape J. Erler, et al., doi:10.1038/nature11188</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511</cp:revision>
  <dcterms:created xsi:type="dcterms:W3CDTF">2007-09-05T15:00:29Z</dcterms:created>
  <dcterms:modified xsi:type="dcterms:W3CDTF">2025-02-26T10:25:08Z</dcterms:modified>
</cp:coreProperties>
</file>